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sldIdLst>
    <p:sldId id="256" r:id="rId2"/>
    <p:sldId id="413" r:id="rId3"/>
    <p:sldId id="414" r:id="rId4"/>
    <p:sldId id="365" r:id="rId5"/>
    <p:sldId id="346" r:id="rId6"/>
    <p:sldId id="409" r:id="rId7"/>
    <p:sldId id="356" r:id="rId8"/>
    <p:sldId id="357" r:id="rId9"/>
    <p:sldId id="358" r:id="rId10"/>
    <p:sldId id="348" r:id="rId11"/>
    <p:sldId id="350" r:id="rId12"/>
    <p:sldId id="400" r:id="rId13"/>
    <p:sldId id="266" r:id="rId14"/>
    <p:sldId id="263" r:id="rId15"/>
    <p:sldId id="416" r:id="rId16"/>
    <p:sldId id="415" r:id="rId17"/>
    <p:sldId id="410" r:id="rId18"/>
    <p:sldId id="417" r:id="rId19"/>
    <p:sldId id="360" r:id="rId20"/>
    <p:sldId id="426" r:id="rId21"/>
    <p:sldId id="425" r:id="rId22"/>
    <p:sldId id="285" r:id="rId23"/>
    <p:sldId id="418" r:id="rId24"/>
    <p:sldId id="268" r:id="rId25"/>
    <p:sldId id="367" r:id="rId26"/>
    <p:sldId id="411" r:id="rId27"/>
    <p:sldId id="260" r:id="rId28"/>
    <p:sldId id="421" r:id="rId29"/>
    <p:sldId id="422" r:id="rId30"/>
    <p:sldId id="423" r:id="rId31"/>
    <p:sldId id="424" r:id="rId32"/>
    <p:sldId id="438" r:id="rId33"/>
    <p:sldId id="439" r:id="rId34"/>
    <p:sldId id="429" r:id="rId35"/>
    <p:sldId id="427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40" r:id="rId45"/>
    <p:sldId id="441" r:id="rId46"/>
    <p:sldId id="442" r:id="rId47"/>
    <p:sldId id="443" r:id="rId48"/>
    <p:sldId id="445" r:id="rId49"/>
    <p:sldId id="446" r:id="rId50"/>
    <p:sldId id="447" r:id="rId51"/>
    <p:sldId id="448" r:id="rId52"/>
    <p:sldId id="449" r:id="rId53"/>
    <p:sldId id="450" r:id="rId54"/>
    <p:sldId id="452" r:id="rId55"/>
    <p:sldId id="453" r:id="rId56"/>
    <p:sldId id="296" r:id="rId57"/>
    <p:sldId id="402" r:id="rId58"/>
    <p:sldId id="388" r:id="rId59"/>
    <p:sldId id="404" r:id="rId60"/>
    <p:sldId id="371" r:id="rId61"/>
    <p:sldId id="396" r:id="rId62"/>
    <p:sldId id="394" r:id="rId63"/>
    <p:sldId id="405" r:id="rId64"/>
    <p:sldId id="380" r:id="rId65"/>
    <p:sldId id="374" r:id="rId66"/>
    <p:sldId id="331" r:id="rId67"/>
    <p:sldId id="407" r:id="rId68"/>
    <p:sldId id="337" r:id="rId69"/>
    <p:sldId id="408" r:id="rId70"/>
    <p:sldId id="383" r:id="rId71"/>
    <p:sldId id="384" r:id="rId72"/>
    <p:sldId id="389" r:id="rId73"/>
    <p:sldId id="386" r:id="rId74"/>
    <p:sldId id="395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28" autoAdjust="0"/>
  </p:normalViewPr>
  <p:slideViewPr>
    <p:cSldViewPr>
      <p:cViewPr>
        <p:scale>
          <a:sx n="108" d="100"/>
          <a:sy n="108" d="100"/>
        </p:scale>
        <p:origin x="-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759A57-0012-49E7-96B8-7EB724192072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C15C78-C2B3-4C04-99E3-F0642AB37493}">
      <dgm:prSet phldrT="[Текст]"/>
      <dgm:spPr/>
      <dgm:t>
        <a:bodyPr/>
        <a:lstStyle/>
        <a:p>
          <a:r>
            <a:rPr lang="ru-RU" dirty="0" smtClean="0"/>
            <a:t>Проведено 12 заседаний Совета депутатов, из них 10 очередных и 2 внеочередных</a:t>
          </a:r>
          <a:endParaRPr lang="ru-RU" dirty="0"/>
        </a:p>
      </dgm:t>
    </dgm:pt>
    <dgm:pt modelId="{42C313F6-8A09-4058-B5C0-1BC58A3180AE}" type="parTrans" cxnId="{3B5AF3A2-5EF5-4A00-B826-95F229AD6197}">
      <dgm:prSet/>
      <dgm:spPr/>
      <dgm:t>
        <a:bodyPr/>
        <a:lstStyle/>
        <a:p>
          <a:endParaRPr lang="ru-RU"/>
        </a:p>
      </dgm:t>
    </dgm:pt>
    <dgm:pt modelId="{49E53D7E-8BFC-40C8-9DE2-7309915FC83B}" type="sibTrans" cxnId="{3B5AF3A2-5EF5-4A00-B826-95F229AD6197}">
      <dgm:prSet/>
      <dgm:spPr/>
      <dgm:t>
        <a:bodyPr/>
        <a:lstStyle/>
        <a:p>
          <a:endParaRPr lang="ru-RU"/>
        </a:p>
      </dgm:t>
    </dgm:pt>
    <dgm:pt modelId="{A24D7479-CD83-464A-AE96-D74185838576}">
      <dgm:prSet phldrT="[Текст]"/>
      <dgm:spPr/>
      <dgm:t>
        <a:bodyPr/>
        <a:lstStyle/>
        <a:p>
          <a:r>
            <a:rPr lang="ru-RU" dirty="0" smtClean="0"/>
            <a:t>Депутатами рассмотрено 124 вопроса</a:t>
          </a:r>
          <a:endParaRPr lang="ru-RU" dirty="0"/>
        </a:p>
      </dgm:t>
    </dgm:pt>
    <dgm:pt modelId="{18068D3F-2C61-44DB-B9DC-C4EEBB5927C3}" type="parTrans" cxnId="{5901F521-6FAC-4123-99A7-A817ED0F353A}">
      <dgm:prSet/>
      <dgm:spPr/>
      <dgm:t>
        <a:bodyPr/>
        <a:lstStyle/>
        <a:p>
          <a:endParaRPr lang="ru-RU"/>
        </a:p>
      </dgm:t>
    </dgm:pt>
    <dgm:pt modelId="{B3F6B876-FA2E-4706-B529-A7E004C457D1}" type="sibTrans" cxnId="{5901F521-6FAC-4123-99A7-A817ED0F353A}">
      <dgm:prSet/>
      <dgm:spPr/>
      <dgm:t>
        <a:bodyPr/>
        <a:lstStyle/>
        <a:p>
          <a:endParaRPr lang="ru-RU"/>
        </a:p>
      </dgm:t>
    </dgm:pt>
    <dgm:pt modelId="{A287519F-89E7-4519-9BE9-C59A844BEADD}">
      <dgm:prSet phldrT="[Текст]"/>
      <dgm:spPr/>
      <dgm:t>
        <a:bodyPr/>
        <a:lstStyle/>
        <a:p>
          <a:r>
            <a:rPr lang="ru-RU" dirty="0" smtClean="0"/>
            <a:t>Принято 105 решений Совета депутатов</a:t>
          </a:r>
          <a:endParaRPr lang="ru-RU" dirty="0"/>
        </a:p>
      </dgm:t>
    </dgm:pt>
    <dgm:pt modelId="{6F6501AF-A7CD-4860-BEC3-8FDE45E34ACE}" type="parTrans" cxnId="{39B1C75B-DE9B-4E3E-B90A-81E40A30F9FB}">
      <dgm:prSet/>
      <dgm:spPr/>
      <dgm:t>
        <a:bodyPr/>
        <a:lstStyle/>
        <a:p>
          <a:endParaRPr lang="ru-RU"/>
        </a:p>
      </dgm:t>
    </dgm:pt>
    <dgm:pt modelId="{9F418C59-CC52-4799-BBA7-80CB605CB965}" type="sibTrans" cxnId="{39B1C75B-DE9B-4E3E-B90A-81E40A30F9FB}">
      <dgm:prSet/>
      <dgm:spPr/>
      <dgm:t>
        <a:bodyPr/>
        <a:lstStyle/>
        <a:p>
          <a:endParaRPr lang="ru-RU"/>
        </a:p>
      </dgm:t>
    </dgm:pt>
    <dgm:pt modelId="{CEE4344C-F4BA-42AD-B8B1-B38EB75EE27A}" type="pres">
      <dgm:prSet presAssocID="{B2759A57-0012-49E7-96B8-7EB7241920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5FDE8F-6E81-464F-B054-DD3FDA9398C7}" type="pres">
      <dgm:prSet presAssocID="{A287519F-89E7-4519-9BE9-C59A844BEADD}" presName="boxAndChildren" presStyleCnt="0"/>
      <dgm:spPr/>
      <dgm:t>
        <a:bodyPr/>
        <a:lstStyle/>
        <a:p>
          <a:endParaRPr lang="ru-RU"/>
        </a:p>
      </dgm:t>
    </dgm:pt>
    <dgm:pt modelId="{9DFC41E4-E4FA-49B3-BCCD-8F6BA2ABA137}" type="pres">
      <dgm:prSet presAssocID="{A287519F-89E7-4519-9BE9-C59A844BEADD}" presName="parentTextBox" presStyleLbl="node1" presStyleIdx="0" presStyleCnt="3"/>
      <dgm:spPr/>
      <dgm:t>
        <a:bodyPr/>
        <a:lstStyle/>
        <a:p>
          <a:endParaRPr lang="ru-RU"/>
        </a:p>
      </dgm:t>
    </dgm:pt>
    <dgm:pt modelId="{17B4D0D6-DE4D-48B3-AA66-69F1E14AE35F}" type="pres">
      <dgm:prSet presAssocID="{B3F6B876-FA2E-4706-B529-A7E004C457D1}" presName="sp" presStyleCnt="0"/>
      <dgm:spPr/>
      <dgm:t>
        <a:bodyPr/>
        <a:lstStyle/>
        <a:p>
          <a:endParaRPr lang="ru-RU"/>
        </a:p>
      </dgm:t>
    </dgm:pt>
    <dgm:pt modelId="{D011E82D-312F-4EE7-B9CE-4747C48AEC40}" type="pres">
      <dgm:prSet presAssocID="{A24D7479-CD83-464A-AE96-D74185838576}" presName="arrowAndChildren" presStyleCnt="0"/>
      <dgm:spPr/>
      <dgm:t>
        <a:bodyPr/>
        <a:lstStyle/>
        <a:p>
          <a:endParaRPr lang="ru-RU"/>
        </a:p>
      </dgm:t>
    </dgm:pt>
    <dgm:pt modelId="{AC20223A-8F4C-4B46-AFEA-98597C4F30F7}" type="pres">
      <dgm:prSet presAssocID="{A24D7479-CD83-464A-AE96-D7418583857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2BF1748-708E-40D9-9BFE-CAEE2DABED97}" type="pres">
      <dgm:prSet presAssocID="{49E53D7E-8BFC-40C8-9DE2-7309915FC83B}" presName="sp" presStyleCnt="0"/>
      <dgm:spPr/>
      <dgm:t>
        <a:bodyPr/>
        <a:lstStyle/>
        <a:p>
          <a:endParaRPr lang="ru-RU"/>
        </a:p>
      </dgm:t>
    </dgm:pt>
    <dgm:pt modelId="{48CE9ED2-AAEC-464E-9FF3-B18B26A8C665}" type="pres">
      <dgm:prSet presAssocID="{96C15C78-C2B3-4C04-99E3-F0642AB37493}" presName="arrowAndChildren" presStyleCnt="0"/>
      <dgm:spPr/>
      <dgm:t>
        <a:bodyPr/>
        <a:lstStyle/>
        <a:p>
          <a:endParaRPr lang="ru-RU"/>
        </a:p>
      </dgm:t>
    </dgm:pt>
    <dgm:pt modelId="{641F4529-062D-4AD7-A382-1722AD74603A}" type="pres">
      <dgm:prSet presAssocID="{96C15C78-C2B3-4C04-99E3-F0642AB37493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5901F521-6FAC-4123-99A7-A817ED0F353A}" srcId="{B2759A57-0012-49E7-96B8-7EB724192072}" destId="{A24D7479-CD83-464A-AE96-D74185838576}" srcOrd="1" destOrd="0" parTransId="{18068D3F-2C61-44DB-B9DC-C4EEBB5927C3}" sibTransId="{B3F6B876-FA2E-4706-B529-A7E004C457D1}"/>
    <dgm:cxn modelId="{E9DDC55A-3B42-4C8E-97F1-88AE66397B62}" type="presOf" srcId="{96C15C78-C2B3-4C04-99E3-F0642AB37493}" destId="{641F4529-062D-4AD7-A382-1722AD74603A}" srcOrd="0" destOrd="0" presId="urn:microsoft.com/office/officeart/2005/8/layout/process4"/>
    <dgm:cxn modelId="{05606779-110A-43FA-B5A3-82BE3A885726}" type="presOf" srcId="{A24D7479-CD83-464A-AE96-D74185838576}" destId="{AC20223A-8F4C-4B46-AFEA-98597C4F30F7}" srcOrd="0" destOrd="0" presId="urn:microsoft.com/office/officeart/2005/8/layout/process4"/>
    <dgm:cxn modelId="{39B1C75B-DE9B-4E3E-B90A-81E40A30F9FB}" srcId="{B2759A57-0012-49E7-96B8-7EB724192072}" destId="{A287519F-89E7-4519-9BE9-C59A844BEADD}" srcOrd="2" destOrd="0" parTransId="{6F6501AF-A7CD-4860-BEC3-8FDE45E34ACE}" sibTransId="{9F418C59-CC52-4799-BBA7-80CB605CB965}"/>
    <dgm:cxn modelId="{D3833804-D7B8-45AA-8E64-29456AE8A8B4}" type="presOf" srcId="{A287519F-89E7-4519-9BE9-C59A844BEADD}" destId="{9DFC41E4-E4FA-49B3-BCCD-8F6BA2ABA137}" srcOrd="0" destOrd="0" presId="urn:microsoft.com/office/officeart/2005/8/layout/process4"/>
    <dgm:cxn modelId="{15870141-CEAB-4B01-875F-026AD7BE2F8F}" type="presOf" srcId="{B2759A57-0012-49E7-96B8-7EB724192072}" destId="{CEE4344C-F4BA-42AD-B8B1-B38EB75EE27A}" srcOrd="0" destOrd="0" presId="urn:microsoft.com/office/officeart/2005/8/layout/process4"/>
    <dgm:cxn modelId="{3B5AF3A2-5EF5-4A00-B826-95F229AD6197}" srcId="{B2759A57-0012-49E7-96B8-7EB724192072}" destId="{96C15C78-C2B3-4C04-99E3-F0642AB37493}" srcOrd="0" destOrd="0" parTransId="{42C313F6-8A09-4058-B5C0-1BC58A3180AE}" sibTransId="{49E53D7E-8BFC-40C8-9DE2-7309915FC83B}"/>
    <dgm:cxn modelId="{E1E4DD07-10BD-47CA-8405-D8212BC206D9}" type="presParOf" srcId="{CEE4344C-F4BA-42AD-B8B1-B38EB75EE27A}" destId="{1D5FDE8F-6E81-464F-B054-DD3FDA9398C7}" srcOrd="0" destOrd="0" presId="urn:microsoft.com/office/officeart/2005/8/layout/process4"/>
    <dgm:cxn modelId="{D90D36E7-E28D-400C-83D6-27DC131C4EE3}" type="presParOf" srcId="{1D5FDE8F-6E81-464F-B054-DD3FDA9398C7}" destId="{9DFC41E4-E4FA-49B3-BCCD-8F6BA2ABA137}" srcOrd="0" destOrd="0" presId="urn:microsoft.com/office/officeart/2005/8/layout/process4"/>
    <dgm:cxn modelId="{9B10F3D1-0B62-4823-A632-0586E7D893E8}" type="presParOf" srcId="{CEE4344C-F4BA-42AD-B8B1-B38EB75EE27A}" destId="{17B4D0D6-DE4D-48B3-AA66-69F1E14AE35F}" srcOrd="1" destOrd="0" presId="urn:microsoft.com/office/officeart/2005/8/layout/process4"/>
    <dgm:cxn modelId="{EBCB7539-5C30-4ECE-94B3-EE5BE5BAE135}" type="presParOf" srcId="{CEE4344C-F4BA-42AD-B8B1-B38EB75EE27A}" destId="{D011E82D-312F-4EE7-B9CE-4747C48AEC40}" srcOrd="2" destOrd="0" presId="urn:microsoft.com/office/officeart/2005/8/layout/process4"/>
    <dgm:cxn modelId="{A956D615-A700-453B-997D-5D4637A8B14D}" type="presParOf" srcId="{D011E82D-312F-4EE7-B9CE-4747C48AEC40}" destId="{AC20223A-8F4C-4B46-AFEA-98597C4F30F7}" srcOrd="0" destOrd="0" presId="urn:microsoft.com/office/officeart/2005/8/layout/process4"/>
    <dgm:cxn modelId="{6B21837F-184C-4BA3-8BC3-758DDFB5D084}" type="presParOf" srcId="{CEE4344C-F4BA-42AD-B8B1-B38EB75EE27A}" destId="{72BF1748-708E-40D9-9BFE-CAEE2DABED97}" srcOrd="3" destOrd="0" presId="urn:microsoft.com/office/officeart/2005/8/layout/process4"/>
    <dgm:cxn modelId="{1FF802CB-A6AD-4F4E-8445-738650BB30A3}" type="presParOf" srcId="{CEE4344C-F4BA-42AD-B8B1-B38EB75EE27A}" destId="{48CE9ED2-AAEC-464E-9FF3-B18B26A8C665}" srcOrd="4" destOrd="0" presId="urn:microsoft.com/office/officeart/2005/8/layout/process4"/>
    <dgm:cxn modelId="{42D6050A-65E3-4463-B624-80637AB5E8E8}" type="presParOf" srcId="{48CE9ED2-AAEC-464E-9FF3-B18B26A8C665}" destId="{641F4529-062D-4AD7-A382-1722AD74603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537F72-9201-453B-810A-5FA125DB94C6}" type="doc">
      <dgm:prSet loTypeId="urn:microsoft.com/office/officeart/2005/8/layout/vList2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D9843DB-246E-48D9-8871-EA47F9A6A37B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Регламентная комиссия – 11 заседаний</a:t>
          </a:r>
          <a:endParaRPr lang="ru-RU" dirty="0"/>
        </a:p>
      </dgm:t>
    </dgm:pt>
    <dgm:pt modelId="{F033BBD9-155E-4AD2-9B8F-19318D2B312C}" type="parTrans" cxnId="{020CFCC1-95E9-4C22-B317-D3C2C0D907B0}">
      <dgm:prSet/>
      <dgm:spPr/>
      <dgm:t>
        <a:bodyPr/>
        <a:lstStyle/>
        <a:p>
          <a:endParaRPr lang="ru-RU"/>
        </a:p>
      </dgm:t>
    </dgm:pt>
    <dgm:pt modelId="{C20408E8-4D78-4AC5-BD4A-21D461A997EB}" type="sibTrans" cxnId="{020CFCC1-95E9-4C22-B317-D3C2C0D907B0}">
      <dgm:prSet/>
      <dgm:spPr/>
      <dgm:t>
        <a:bodyPr/>
        <a:lstStyle/>
        <a:p>
          <a:endParaRPr lang="ru-RU"/>
        </a:p>
      </dgm:t>
    </dgm:pt>
    <dgm:pt modelId="{2C10DAAF-C43F-4FA0-926A-BB1A4502CD57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Бюджетно-финансовая комиссия – 11 заседаний</a:t>
          </a:r>
          <a:endParaRPr lang="ru-RU" dirty="0"/>
        </a:p>
      </dgm:t>
    </dgm:pt>
    <dgm:pt modelId="{C9240737-D0FF-4343-839A-2B80CF23C84F}" type="parTrans" cxnId="{69F4E137-0654-4431-AEC4-9C853C35BB39}">
      <dgm:prSet/>
      <dgm:spPr/>
      <dgm:t>
        <a:bodyPr/>
        <a:lstStyle/>
        <a:p>
          <a:endParaRPr lang="ru-RU"/>
        </a:p>
      </dgm:t>
    </dgm:pt>
    <dgm:pt modelId="{1E80B7D9-1180-41DC-B8FA-6E5E567BD363}" type="sibTrans" cxnId="{69F4E137-0654-4431-AEC4-9C853C35BB39}">
      <dgm:prSet/>
      <dgm:spPr/>
      <dgm:t>
        <a:bodyPr/>
        <a:lstStyle/>
        <a:p>
          <a:endParaRPr lang="ru-RU"/>
        </a:p>
      </dgm:t>
    </dgm:pt>
    <dgm:pt modelId="{420B2060-6AD2-4B42-9244-9145266CBFC6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Комиссия по взаимодействию с общественностью, общественными организациями и СМИ, информационной политике органов местного самоуправления – 10 заседаний</a:t>
          </a:r>
          <a:endParaRPr lang="ru-RU" dirty="0"/>
        </a:p>
      </dgm:t>
    </dgm:pt>
    <dgm:pt modelId="{556E5F7B-557F-42F7-97A9-40647AD7A8AD}" type="parTrans" cxnId="{F996475E-FCB4-416C-95D2-AD68B03F27EA}">
      <dgm:prSet/>
      <dgm:spPr/>
      <dgm:t>
        <a:bodyPr/>
        <a:lstStyle/>
        <a:p>
          <a:endParaRPr lang="ru-RU"/>
        </a:p>
      </dgm:t>
    </dgm:pt>
    <dgm:pt modelId="{7BB601AF-EECA-48C2-A467-B5E9147F3613}" type="sibTrans" cxnId="{F996475E-FCB4-416C-95D2-AD68B03F27EA}">
      <dgm:prSet/>
      <dgm:spPr/>
      <dgm:t>
        <a:bodyPr/>
        <a:lstStyle/>
        <a:p>
          <a:endParaRPr lang="ru-RU"/>
        </a:p>
      </dgm:t>
    </dgm:pt>
    <dgm:pt modelId="{BBDBC9FE-AFBC-4236-80A8-9217BB7F560F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Комиссия по досуговой, социально-воспитательной, физкультурно-оздоровительной и спортивной работе, содействию формирования здорового образа жизни – 2 заседания</a:t>
          </a:r>
          <a:endParaRPr lang="ru-RU" dirty="0"/>
        </a:p>
      </dgm:t>
    </dgm:pt>
    <dgm:pt modelId="{5EA8BC22-6810-42DA-900F-7E9589FC27B1}" type="parTrans" cxnId="{8CA3AB10-75B5-430B-B27F-48791CB5C6FB}">
      <dgm:prSet/>
      <dgm:spPr/>
      <dgm:t>
        <a:bodyPr/>
        <a:lstStyle/>
        <a:p>
          <a:endParaRPr lang="ru-RU"/>
        </a:p>
      </dgm:t>
    </dgm:pt>
    <dgm:pt modelId="{F36067FB-3619-4F9A-A76F-4F1267AA253D}" type="sibTrans" cxnId="{8CA3AB10-75B5-430B-B27F-48791CB5C6FB}">
      <dgm:prSet/>
      <dgm:spPr/>
      <dgm:t>
        <a:bodyPr/>
        <a:lstStyle/>
        <a:p>
          <a:endParaRPr lang="ru-RU"/>
        </a:p>
      </dgm:t>
    </dgm:pt>
    <dgm:pt modelId="{B3B54FC4-8B08-44E0-ACB8-EE6DBB7E01E5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Комиссия по социально – экономическому развитию и благоустройству – 5 заседаний </a:t>
          </a:r>
          <a:endParaRPr lang="ru-RU" dirty="0"/>
        </a:p>
      </dgm:t>
    </dgm:pt>
    <dgm:pt modelId="{5B803EE7-841B-4658-A4D3-B12345896CE6}" type="parTrans" cxnId="{4AC67B82-F1B4-4C18-B184-5F6AA3EBF9FB}">
      <dgm:prSet/>
      <dgm:spPr/>
      <dgm:t>
        <a:bodyPr/>
        <a:lstStyle/>
        <a:p>
          <a:endParaRPr lang="ru-RU"/>
        </a:p>
      </dgm:t>
    </dgm:pt>
    <dgm:pt modelId="{F8EB56DB-371A-4AA7-A100-D0623653BF88}" type="sibTrans" cxnId="{4AC67B82-F1B4-4C18-B184-5F6AA3EBF9FB}">
      <dgm:prSet/>
      <dgm:spPr/>
      <dgm:t>
        <a:bodyPr/>
        <a:lstStyle/>
        <a:p>
          <a:endParaRPr lang="ru-RU"/>
        </a:p>
      </dgm:t>
    </dgm:pt>
    <dgm:pt modelId="{C4A76F28-00E9-4914-9F67-EC235E1F6BC7}" type="pres">
      <dgm:prSet presAssocID="{FF537F72-9201-453B-810A-5FA125DB94C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4C22B9-1304-4481-A66C-5BDAD86F13BE}" type="pres">
      <dgm:prSet presAssocID="{2D9843DB-246E-48D9-8871-EA47F9A6A37B}" presName="parentText" presStyleLbl="node1" presStyleIdx="0" presStyleCnt="5" custLinFactNeighborX="1215" custLinFactNeighborY="-841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E80CE-347A-44E6-A448-7762059B953F}" type="pres">
      <dgm:prSet presAssocID="{C20408E8-4D78-4AC5-BD4A-21D461A997EB}" presName="spacer" presStyleCnt="0"/>
      <dgm:spPr/>
      <dgm:t>
        <a:bodyPr/>
        <a:lstStyle/>
        <a:p>
          <a:endParaRPr lang="ru-RU"/>
        </a:p>
      </dgm:t>
    </dgm:pt>
    <dgm:pt modelId="{CD8BBE03-172A-42DC-9AC8-C75C85DCAFEF}" type="pres">
      <dgm:prSet presAssocID="{2C10DAAF-C43F-4FA0-926A-BB1A4502CD5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100A4-0490-4FC6-8E24-48C66BA9FBDD}" type="pres">
      <dgm:prSet presAssocID="{1E80B7D9-1180-41DC-B8FA-6E5E567BD363}" presName="spacer" presStyleCnt="0"/>
      <dgm:spPr/>
      <dgm:t>
        <a:bodyPr/>
        <a:lstStyle/>
        <a:p>
          <a:endParaRPr lang="ru-RU"/>
        </a:p>
      </dgm:t>
    </dgm:pt>
    <dgm:pt modelId="{F7641E4C-47EC-4AD8-9FA6-8F3DB6877184}" type="pres">
      <dgm:prSet presAssocID="{420B2060-6AD2-4B42-9244-9145266CBFC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AA94D-9208-482D-9856-B1542793A57C}" type="pres">
      <dgm:prSet presAssocID="{7BB601AF-EECA-48C2-A467-B5E9147F3613}" presName="spacer" presStyleCnt="0"/>
      <dgm:spPr/>
      <dgm:t>
        <a:bodyPr/>
        <a:lstStyle/>
        <a:p>
          <a:endParaRPr lang="ru-RU"/>
        </a:p>
      </dgm:t>
    </dgm:pt>
    <dgm:pt modelId="{1E81B85B-ADF8-4E71-A203-B26902A7C9CC}" type="pres">
      <dgm:prSet presAssocID="{BBDBC9FE-AFBC-4236-80A8-9217BB7F560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8A49E-4CC6-4B7C-8651-16B760A3C9A3}" type="pres">
      <dgm:prSet presAssocID="{F36067FB-3619-4F9A-A76F-4F1267AA253D}" presName="spacer" presStyleCnt="0"/>
      <dgm:spPr/>
      <dgm:t>
        <a:bodyPr/>
        <a:lstStyle/>
        <a:p>
          <a:endParaRPr lang="ru-RU"/>
        </a:p>
      </dgm:t>
    </dgm:pt>
    <dgm:pt modelId="{D36F4043-CA83-4088-B565-970AF3CAA3FB}" type="pres">
      <dgm:prSet presAssocID="{B3B54FC4-8B08-44E0-ACB8-EE6DBB7E01E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621352-5555-4F82-B12F-D5A22CBF68C4}" type="presOf" srcId="{2C10DAAF-C43F-4FA0-926A-BB1A4502CD57}" destId="{CD8BBE03-172A-42DC-9AC8-C75C85DCAFEF}" srcOrd="0" destOrd="0" presId="urn:microsoft.com/office/officeart/2005/8/layout/vList2"/>
    <dgm:cxn modelId="{94E16BCB-A1A3-4010-8D58-A0F5BFCEB8D6}" type="presOf" srcId="{B3B54FC4-8B08-44E0-ACB8-EE6DBB7E01E5}" destId="{D36F4043-CA83-4088-B565-970AF3CAA3FB}" srcOrd="0" destOrd="0" presId="urn:microsoft.com/office/officeart/2005/8/layout/vList2"/>
    <dgm:cxn modelId="{E7C9EE96-3BF2-4AF7-8C06-930C876186F8}" type="presOf" srcId="{FF537F72-9201-453B-810A-5FA125DB94C6}" destId="{C4A76F28-00E9-4914-9F67-EC235E1F6BC7}" srcOrd="0" destOrd="0" presId="urn:microsoft.com/office/officeart/2005/8/layout/vList2"/>
    <dgm:cxn modelId="{E08A95DA-BB3A-4EC5-A71C-9B0194D84017}" type="presOf" srcId="{2D9843DB-246E-48D9-8871-EA47F9A6A37B}" destId="{B34C22B9-1304-4481-A66C-5BDAD86F13BE}" srcOrd="0" destOrd="0" presId="urn:microsoft.com/office/officeart/2005/8/layout/vList2"/>
    <dgm:cxn modelId="{A853501B-C082-40C5-8F51-C5D07DF95285}" type="presOf" srcId="{BBDBC9FE-AFBC-4236-80A8-9217BB7F560F}" destId="{1E81B85B-ADF8-4E71-A203-B26902A7C9CC}" srcOrd="0" destOrd="0" presId="urn:microsoft.com/office/officeart/2005/8/layout/vList2"/>
    <dgm:cxn modelId="{F996475E-FCB4-416C-95D2-AD68B03F27EA}" srcId="{FF537F72-9201-453B-810A-5FA125DB94C6}" destId="{420B2060-6AD2-4B42-9244-9145266CBFC6}" srcOrd="2" destOrd="0" parTransId="{556E5F7B-557F-42F7-97A9-40647AD7A8AD}" sibTransId="{7BB601AF-EECA-48C2-A467-B5E9147F3613}"/>
    <dgm:cxn modelId="{020CFCC1-95E9-4C22-B317-D3C2C0D907B0}" srcId="{FF537F72-9201-453B-810A-5FA125DB94C6}" destId="{2D9843DB-246E-48D9-8871-EA47F9A6A37B}" srcOrd="0" destOrd="0" parTransId="{F033BBD9-155E-4AD2-9B8F-19318D2B312C}" sibTransId="{C20408E8-4D78-4AC5-BD4A-21D461A997EB}"/>
    <dgm:cxn modelId="{8CA3AB10-75B5-430B-B27F-48791CB5C6FB}" srcId="{FF537F72-9201-453B-810A-5FA125DB94C6}" destId="{BBDBC9FE-AFBC-4236-80A8-9217BB7F560F}" srcOrd="3" destOrd="0" parTransId="{5EA8BC22-6810-42DA-900F-7E9589FC27B1}" sibTransId="{F36067FB-3619-4F9A-A76F-4F1267AA253D}"/>
    <dgm:cxn modelId="{4E179B11-C095-4F5B-8CCC-2A0C0A5061BF}" type="presOf" srcId="{420B2060-6AD2-4B42-9244-9145266CBFC6}" destId="{F7641E4C-47EC-4AD8-9FA6-8F3DB6877184}" srcOrd="0" destOrd="0" presId="urn:microsoft.com/office/officeart/2005/8/layout/vList2"/>
    <dgm:cxn modelId="{4AC67B82-F1B4-4C18-B184-5F6AA3EBF9FB}" srcId="{FF537F72-9201-453B-810A-5FA125DB94C6}" destId="{B3B54FC4-8B08-44E0-ACB8-EE6DBB7E01E5}" srcOrd="4" destOrd="0" parTransId="{5B803EE7-841B-4658-A4D3-B12345896CE6}" sibTransId="{F8EB56DB-371A-4AA7-A100-D0623653BF88}"/>
    <dgm:cxn modelId="{69F4E137-0654-4431-AEC4-9C853C35BB39}" srcId="{FF537F72-9201-453B-810A-5FA125DB94C6}" destId="{2C10DAAF-C43F-4FA0-926A-BB1A4502CD57}" srcOrd="1" destOrd="0" parTransId="{C9240737-D0FF-4343-839A-2B80CF23C84F}" sibTransId="{1E80B7D9-1180-41DC-B8FA-6E5E567BD363}"/>
    <dgm:cxn modelId="{75CEE9A5-3D7E-44E6-BA44-B2F03673225F}" type="presParOf" srcId="{C4A76F28-00E9-4914-9F67-EC235E1F6BC7}" destId="{B34C22B9-1304-4481-A66C-5BDAD86F13BE}" srcOrd="0" destOrd="0" presId="urn:microsoft.com/office/officeart/2005/8/layout/vList2"/>
    <dgm:cxn modelId="{C0F0FEAB-D8B7-4D19-8CAB-773017F21B36}" type="presParOf" srcId="{C4A76F28-00E9-4914-9F67-EC235E1F6BC7}" destId="{8CCE80CE-347A-44E6-A448-7762059B953F}" srcOrd="1" destOrd="0" presId="urn:microsoft.com/office/officeart/2005/8/layout/vList2"/>
    <dgm:cxn modelId="{E49B3703-BF9F-4360-91FD-66EE58B8A444}" type="presParOf" srcId="{C4A76F28-00E9-4914-9F67-EC235E1F6BC7}" destId="{CD8BBE03-172A-42DC-9AC8-C75C85DCAFEF}" srcOrd="2" destOrd="0" presId="urn:microsoft.com/office/officeart/2005/8/layout/vList2"/>
    <dgm:cxn modelId="{7BE0B09A-3C45-4D80-A4DE-39B4158AEF36}" type="presParOf" srcId="{C4A76F28-00E9-4914-9F67-EC235E1F6BC7}" destId="{345100A4-0490-4FC6-8E24-48C66BA9FBDD}" srcOrd="3" destOrd="0" presId="urn:microsoft.com/office/officeart/2005/8/layout/vList2"/>
    <dgm:cxn modelId="{9DD8C390-59AF-42DA-9ECB-DC1C4FB5E051}" type="presParOf" srcId="{C4A76F28-00E9-4914-9F67-EC235E1F6BC7}" destId="{F7641E4C-47EC-4AD8-9FA6-8F3DB6877184}" srcOrd="4" destOrd="0" presId="urn:microsoft.com/office/officeart/2005/8/layout/vList2"/>
    <dgm:cxn modelId="{1B9CCFF6-93A3-4375-AB43-809FE913284C}" type="presParOf" srcId="{C4A76F28-00E9-4914-9F67-EC235E1F6BC7}" destId="{78CAA94D-9208-482D-9856-B1542793A57C}" srcOrd="5" destOrd="0" presId="urn:microsoft.com/office/officeart/2005/8/layout/vList2"/>
    <dgm:cxn modelId="{57360DEE-6737-420A-8D34-2890F13B7705}" type="presParOf" srcId="{C4A76F28-00E9-4914-9F67-EC235E1F6BC7}" destId="{1E81B85B-ADF8-4E71-A203-B26902A7C9CC}" srcOrd="6" destOrd="0" presId="urn:microsoft.com/office/officeart/2005/8/layout/vList2"/>
    <dgm:cxn modelId="{FA03A523-1219-4400-92DC-9E0A7BEED8EC}" type="presParOf" srcId="{C4A76F28-00E9-4914-9F67-EC235E1F6BC7}" destId="{BAF8A49E-4CC6-4B7C-8651-16B760A3C9A3}" srcOrd="7" destOrd="0" presId="urn:microsoft.com/office/officeart/2005/8/layout/vList2"/>
    <dgm:cxn modelId="{3E077721-6163-4DA8-A575-2DA3808A17BB}" type="presParOf" srcId="{C4A76F28-00E9-4914-9F67-EC235E1F6BC7}" destId="{D36F4043-CA83-4088-B565-970AF3CAA3F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FE6CC3-D1E8-4777-9F2B-FCDC18A31E07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1A68DA-1982-4224-9419-D56583FAF8F5}">
      <dgm:prSet phldrT="[Текст]"/>
      <dgm:spPr/>
      <dgm:t>
        <a:bodyPr/>
        <a:lstStyle/>
        <a:p>
          <a:r>
            <a:rPr lang="ru-RU" dirty="0" smtClean="0"/>
            <a:t>Исходящая документация</a:t>
          </a:r>
          <a:endParaRPr lang="ru-RU" dirty="0"/>
        </a:p>
      </dgm:t>
    </dgm:pt>
    <dgm:pt modelId="{2F59ED2E-12BE-4D96-BE0B-6C65667F3B89}" type="parTrans" cxnId="{1FA09583-42C4-48B9-BAFC-22047631B53F}">
      <dgm:prSet/>
      <dgm:spPr/>
      <dgm:t>
        <a:bodyPr/>
        <a:lstStyle/>
        <a:p>
          <a:endParaRPr lang="ru-RU"/>
        </a:p>
      </dgm:t>
    </dgm:pt>
    <dgm:pt modelId="{EB772031-A869-43C5-96E9-C930A439F629}" type="sibTrans" cxnId="{1FA09583-42C4-48B9-BAFC-22047631B53F}">
      <dgm:prSet/>
      <dgm:spPr/>
      <dgm:t>
        <a:bodyPr/>
        <a:lstStyle/>
        <a:p>
          <a:endParaRPr lang="ru-RU"/>
        </a:p>
      </dgm:t>
    </dgm:pt>
    <dgm:pt modelId="{AE754D51-A4F9-46F5-A020-A099C5A142F1}">
      <dgm:prSet phldrT="[Текст]"/>
      <dgm:spPr/>
      <dgm:t>
        <a:bodyPr/>
        <a:lstStyle/>
        <a:p>
          <a:r>
            <a:rPr lang="ru-RU" dirty="0" smtClean="0"/>
            <a:t>Исходящих </a:t>
          </a:r>
          <a:r>
            <a:rPr lang="ru-RU" dirty="0" smtClean="0"/>
            <a:t>писем - 116</a:t>
          </a:r>
          <a:endParaRPr lang="ru-RU" dirty="0"/>
        </a:p>
      </dgm:t>
    </dgm:pt>
    <dgm:pt modelId="{37771C25-9F24-4DE1-860A-228743D1B60E}" type="parTrans" cxnId="{147ECD0A-5E06-4E09-A70A-553BAE0D075C}">
      <dgm:prSet/>
      <dgm:spPr/>
      <dgm:t>
        <a:bodyPr/>
        <a:lstStyle/>
        <a:p>
          <a:endParaRPr lang="ru-RU"/>
        </a:p>
      </dgm:t>
    </dgm:pt>
    <dgm:pt modelId="{534D2D4F-82EA-423A-A360-A92A21A64768}" type="sibTrans" cxnId="{147ECD0A-5E06-4E09-A70A-553BAE0D075C}">
      <dgm:prSet/>
      <dgm:spPr/>
      <dgm:t>
        <a:bodyPr/>
        <a:lstStyle/>
        <a:p>
          <a:endParaRPr lang="ru-RU"/>
        </a:p>
      </dgm:t>
    </dgm:pt>
    <dgm:pt modelId="{C7767F00-1A06-471D-A466-8F41B724F96E}">
      <dgm:prSet phldrT="[Текст]"/>
      <dgm:spPr/>
      <dgm:t>
        <a:bodyPr/>
        <a:lstStyle/>
        <a:p>
          <a:r>
            <a:rPr lang="ru-RU" dirty="0" smtClean="0"/>
            <a:t>Входящая документация </a:t>
          </a:r>
          <a:endParaRPr lang="ru-RU" dirty="0"/>
        </a:p>
      </dgm:t>
    </dgm:pt>
    <dgm:pt modelId="{3DA4CC27-3D98-4EB5-AF54-D42DE508A7CE}" type="parTrans" cxnId="{2319C764-FFFC-4FF6-97BE-4D7818DBACDF}">
      <dgm:prSet/>
      <dgm:spPr/>
      <dgm:t>
        <a:bodyPr/>
        <a:lstStyle/>
        <a:p>
          <a:endParaRPr lang="ru-RU"/>
        </a:p>
      </dgm:t>
    </dgm:pt>
    <dgm:pt modelId="{7178745B-402E-4635-818A-8C0BF919BE32}" type="sibTrans" cxnId="{2319C764-FFFC-4FF6-97BE-4D7818DBACDF}">
      <dgm:prSet/>
      <dgm:spPr/>
      <dgm:t>
        <a:bodyPr/>
        <a:lstStyle/>
        <a:p>
          <a:endParaRPr lang="ru-RU"/>
        </a:p>
      </dgm:t>
    </dgm:pt>
    <dgm:pt modelId="{F946E9CE-B5FC-44A4-BFAA-9F994A82F1A4}">
      <dgm:prSet phldrT="[Текст]"/>
      <dgm:spPr/>
      <dgm:t>
        <a:bodyPr/>
        <a:lstStyle/>
        <a:p>
          <a:r>
            <a:rPr lang="ru-RU" dirty="0" smtClean="0"/>
            <a:t>Обращений – 260 из них:</a:t>
          </a:r>
          <a:endParaRPr lang="ru-RU" dirty="0"/>
        </a:p>
      </dgm:t>
    </dgm:pt>
    <dgm:pt modelId="{7AD83312-90DD-43C8-9B66-9B7877200C32}" type="parTrans" cxnId="{191A740C-D71D-48E3-8680-78D2B92AB39C}">
      <dgm:prSet/>
      <dgm:spPr/>
      <dgm:t>
        <a:bodyPr/>
        <a:lstStyle/>
        <a:p>
          <a:endParaRPr lang="ru-RU"/>
        </a:p>
      </dgm:t>
    </dgm:pt>
    <dgm:pt modelId="{952BB79D-67F4-4B89-8343-7495AF869F28}" type="sibTrans" cxnId="{191A740C-D71D-48E3-8680-78D2B92AB39C}">
      <dgm:prSet/>
      <dgm:spPr/>
      <dgm:t>
        <a:bodyPr/>
        <a:lstStyle/>
        <a:p>
          <a:endParaRPr lang="ru-RU"/>
        </a:p>
      </dgm:t>
    </dgm:pt>
    <dgm:pt modelId="{5ABAE3AE-BABB-42B2-91F9-30C47F2B3CD2}">
      <dgm:prSet phldrT="[Текст]"/>
      <dgm:spPr/>
      <dgm:t>
        <a:bodyPr/>
        <a:lstStyle/>
        <a:p>
          <a:r>
            <a:rPr lang="ru-RU" dirty="0" smtClean="0"/>
            <a:t>Обращения граждан – </a:t>
          </a:r>
          <a:r>
            <a:rPr lang="ru-RU" dirty="0" smtClean="0"/>
            <a:t>63</a:t>
          </a:r>
          <a:endParaRPr lang="ru-RU" dirty="0"/>
        </a:p>
      </dgm:t>
    </dgm:pt>
    <dgm:pt modelId="{470A3A6F-E0B8-4259-958D-7C7E0F886706}" type="parTrans" cxnId="{F4734A47-7C72-4B7B-9BDA-121782864EF1}">
      <dgm:prSet/>
      <dgm:spPr/>
    </dgm:pt>
    <dgm:pt modelId="{38FD116B-7C1E-48C1-A5F7-E62A89B6C20B}" type="sibTrans" cxnId="{F4734A47-7C72-4B7B-9BDA-121782864EF1}">
      <dgm:prSet/>
      <dgm:spPr/>
    </dgm:pt>
    <dgm:pt modelId="{343A09BA-667A-4ACE-9139-56EB20E52882}">
      <dgm:prSet phldrT="[Текст]"/>
      <dgm:spPr/>
      <dgm:t>
        <a:bodyPr/>
        <a:lstStyle/>
        <a:p>
          <a:r>
            <a:rPr lang="ru-RU" dirty="0" smtClean="0"/>
            <a:t> Ответов - 230</a:t>
          </a:r>
          <a:endParaRPr lang="ru-RU" dirty="0"/>
        </a:p>
      </dgm:t>
    </dgm:pt>
    <dgm:pt modelId="{1510FCEB-10FC-4D54-99F0-B953AD7BE031}" type="parTrans" cxnId="{C6265EB9-40B8-40A1-8F2B-D82D053D62A7}">
      <dgm:prSet/>
      <dgm:spPr/>
    </dgm:pt>
    <dgm:pt modelId="{724E12DA-1D5B-4CF5-B8E2-AEF1EA0F3587}" type="sibTrans" cxnId="{C6265EB9-40B8-40A1-8F2B-D82D053D62A7}">
      <dgm:prSet/>
      <dgm:spPr/>
    </dgm:pt>
    <dgm:pt modelId="{44B397D5-C567-453E-8096-E8D4652398DF}">
      <dgm:prSet phldrT="[Текст]"/>
      <dgm:spPr/>
      <dgm:t>
        <a:bodyPr/>
        <a:lstStyle/>
        <a:p>
          <a:r>
            <a:rPr lang="ru-RU" dirty="0" smtClean="0"/>
            <a:t>Обращения организаций - 197</a:t>
          </a:r>
          <a:endParaRPr lang="ru-RU" dirty="0"/>
        </a:p>
      </dgm:t>
    </dgm:pt>
    <dgm:pt modelId="{1B242D6B-3206-4096-9D5D-2F0F9E33C51A}" type="parTrans" cxnId="{5DA9FBED-AC6F-4D75-95E6-14F8AFF64B1A}">
      <dgm:prSet/>
      <dgm:spPr/>
    </dgm:pt>
    <dgm:pt modelId="{BB4D1501-E6EF-4D02-9563-EF22241497FD}" type="sibTrans" cxnId="{5DA9FBED-AC6F-4D75-95E6-14F8AFF64B1A}">
      <dgm:prSet/>
      <dgm:spPr/>
    </dgm:pt>
    <dgm:pt modelId="{7F90D151-0280-4314-A5FD-D8DE3E1BB7E7}" type="pres">
      <dgm:prSet presAssocID="{86FE6CC3-D1E8-4777-9F2B-FCDC18A31E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446ABB-CAFE-498A-96F3-FE24B2CEA393}" type="pres">
      <dgm:prSet presAssocID="{491A68DA-1982-4224-9419-D56583FAF8F5}" presName="linNode" presStyleCnt="0"/>
      <dgm:spPr/>
    </dgm:pt>
    <dgm:pt modelId="{4A4E3C3C-7A20-4BEF-BA8B-2E7C8D806BEF}" type="pres">
      <dgm:prSet presAssocID="{491A68DA-1982-4224-9419-D56583FAF8F5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F6DBE-3668-4AE9-B4E7-BB5DD11B93A5}" type="pres">
      <dgm:prSet presAssocID="{491A68DA-1982-4224-9419-D56583FAF8F5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C722D-2BA3-4A44-A561-FA420ADB92AB}" type="pres">
      <dgm:prSet presAssocID="{EB772031-A869-43C5-96E9-C930A439F629}" presName="sp" presStyleCnt="0"/>
      <dgm:spPr/>
    </dgm:pt>
    <dgm:pt modelId="{1A5F5F40-5531-410A-BC3C-8D6F14454E50}" type="pres">
      <dgm:prSet presAssocID="{C7767F00-1A06-471D-A466-8F41B724F96E}" presName="linNode" presStyleCnt="0"/>
      <dgm:spPr/>
    </dgm:pt>
    <dgm:pt modelId="{CFA64570-B1BC-45F0-955B-E819A72F700A}" type="pres">
      <dgm:prSet presAssocID="{C7767F00-1A06-471D-A466-8F41B724F96E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1615E-4CF2-46AF-9F5C-62B2D296494F}" type="pres">
      <dgm:prSet presAssocID="{C7767F00-1A06-471D-A466-8F41B724F96E}" presName="descendantText" presStyleLbl="alignAccFollowNode1" presStyleIdx="1" presStyleCnt="2" custLinFactNeighborX="374" custLinFactNeighborY="-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59EA97-BEB3-4F82-B9FE-562B12587E9D}" type="presOf" srcId="{5ABAE3AE-BABB-42B2-91F9-30C47F2B3CD2}" destId="{B1E1615E-4CF2-46AF-9F5C-62B2D296494F}" srcOrd="0" destOrd="1" presId="urn:microsoft.com/office/officeart/2005/8/layout/vList5"/>
    <dgm:cxn modelId="{7AAF42C3-F3D9-44B7-BA32-2CE605298969}" type="presOf" srcId="{C7767F00-1A06-471D-A466-8F41B724F96E}" destId="{CFA64570-B1BC-45F0-955B-E819A72F700A}" srcOrd="0" destOrd="0" presId="urn:microsoft.com/office/officeart/2005/8/layout/vList5"/>
    <dgm:cxn modelId="{1FA09583-42C4-48B9-BAFC-22047631B53F}" srcId="{86FE6CC3-D1E8-4777-9F2B-FCDC18A31E07}" destId="{491A68DA-1982-4224-9419-D56583FAF8F5}" srcOrd="0" destOrd="0" parTransId="{2F59ED2E-12BE-4D96-BE0B-6C65667F3B89}" sibTransId="{EB772031-A869-43C5-96E9-C930A439F629}"/>
    <dgm:cxn modelId="{5DA9FBED-AC6F-4D75-95E6-14F8AFF64B1A}" srcId="{C7767F00-1A06-471D-A466-8F41B724F96E}" destId="{44B397D5-C567-453E-8096-E8D4652398DF}" srcOrd="2" destOrd="0" parTransId="{1B242D6B-3206-4096-9D5D-2F0F9E33C51A}" sibTransId="{BB4D1501-E6EF-4D02-9563-EF22241497FD}"/>
    <dgm:cxn modelId="{03C36E4F-16DF-49C8-8C9A-5321FFB88678}" type="presOf" srcId="{343A09BA-667A-4ACE-9139-56EB20E52882}" destId="{F32F6DBE-3668-4AE9-B4E7-BB5DD11B93A5}" srcOrd="0" destOrd="1" presId="urn:microsoft.com/office/officeart/2005/8/layout/vList5"/>
    <dgm:cxn modelId="{0E130C4A-ED47-4B73-A1BB-8FF9E5C98866}" type="presOf" srcId="{86FE6CC3-D1E8-4777-9F2B-FCDC18A31E07}" destId="{7F90D151-0280-4314-A5FD-D8DE3E1BB7E7}" srcOrd="0" destOrd="0" presId="urn:microsoft.com/office/officeart/2005/8/layout/vList5"/>
    <dgm:cxn modelId="{F4734A47-7C72-4B7B-9BDA-121782864EF1}" srcId="{C7767F00-1A06-471D-A466-8F41B724F96E}" destId="{5ABAE3AE-BABB-42B2-91F9-30C47F2B3CD2}" srcOrd="1" destOrd="0" parTransId="{470A3A6F-E0B8-4259-958D-7C7E0F886706}" sibTransId="{38FD116B-7C1E-48C1-A5F7-E62A89B6C20B}"/>
    <dgm:cxn modelId="{C6265EB9-40B8-40A1-8F2B-D82D053D62A7}" srcId="{491A68DA-1982-4224-9419-D56583FAF8F5}" destId="{343A09BA-667A-4ACE-9139-56EB20E52882}" srcOrd="1" destOrd="0" parTransId="{1510FCEB-10FC-4D54-99F0-B953AD7BE031}" sibTransId="{724E12DA-1D5B-4CF5-B8E2-AEF1EA0F3587}"/>
    <dgm:cxn modelId="{191A740C-D71D-48E3-8680-78D2B92AB39C}" srcId="{C7767F00-1A06-471D-A466-8F41B724F96E}" destId="{F946E9CE-B5FC-44A4-BFAA-9F994A82F1A4}" srcOrd="0" destOrd="0" parTransId="{7AD83312-90DD-43C8-9B66-9B7877200C32}" sibTransId="{952BB79D-67F4-4B89-8343-7495AF869F28}"/>
    <dgm:cxn modelId="{147ECD0A-5E06-4E09-A70A-553BAE0D075C}" srcId="{491A68DA-1982-4224-9419-D56583FAF8F5}" destId="{AE754D51-A4F9-46F5-A020-A099C5A142F1}" srcOrd="0" destOrd="0" parTransId="{37771C25-9F24-4DE1-860A-228743D1B60E}" sibTransId="{534D2D4F-82EA-423A-A360-A92A21A64768}"/>
    <dgm:cxn modelId="{C9F71735-DE60-4D25-AA78-D0C866D9A8B6}" type="presOf" srcId="{AE754D51-A4F9-46F5-A020-A099C5A142F1}" destId="{F32F6DBE-3668-4AE9-B4E7-BB5DD11B93A5}" srcOrd="0" destOrd="0" presId="urn:microsoft.com/office/officeart/2005/8/layout/vList5"/>
    <dgm:cxn modelId="{BF448E45-DA53-438B-9738-E21B885FEF35}" type="presOf" srcId="{F946E9CE-B5FC-44A4-BFAA-9F994A82F1A4}" destId="{B1E1615E-4CF2-46AF-9F5C-62B2D296494F}" srcOrd="0" destOrd="0" presId="urn:microsoft.com/office/officeart/2005/8/layout/vList5"/>
    <dgm:cxn modelId="{2319C764-FFFC-4FF6-97BE-4D7818DBACDF}" srcId="{86FE6CC3-D1E8-4777-9F2B-FCDC18A31E07}" destId="{C7767F00-1A06-471D-A466-8F41B724F96E}" srcOrd="1" destOrd="0" parTransId="{3DA4CC27-3D98-4EB5-AF54-D42DE508A7CE}" sibTransId="{7178745B-402E-4635-818A-8C0BF919BE32}"/>
    <dgm:cxn modelId="{49FF3810-E297-4B25-A99C-8306C8853E42}" type="presOf" srcId="{491A68DA-1982-4224-9419-D56583FAF8F5}" destId="{4A4E3C3C-7A20-4BEF-BA8B-2E7C8D806BEF}" srcOrd="0" destOrd="0" presId="urn:microsoft.com/office/officeart/2005/8/layout/vList5"/>
    <dgm:cxn modelId="{5C26599E-22D4-48E5-8A51-146EBC7510E5}" type="presOf" srcId="{44B397D5-C567-453E-8096-E8D4652398DF}" destId="{B1E1615E-4CF2-46AF-9F5C-62B2D296494F}" srcOrd="0" destOrd="2" presId="urn:microsoft.com/office/officeart/2005/8/layout/vList5"/>
    <dgm:cxn modelId="{CF42DF71-E049-4EBF-88C2-313F7438F001}" type="presParOf" srcId="{7F90D151-0280-4314-A5FD-D8DE3E1BB7E7}" destId="{D1446ABB-CAFE-498A-96F3-FE24B2CEA393}" srcOrd="0" destOrd="0" presId="urn:microsoft.com/office/officeart/2005/8/layout/vList5"/>
    <dgm:cxn modelId="{B06251EC-2B0A-4091-B61D-6BAC85A36F57}" type="presParOf" srcId="{D1446ABB-CAFE-498A-96F3-FE24B2CEA393}" destId="{4A4E3C3C-7A20-4BEF-BA8B-2E7C8D806BEF}" srcOrd="0" destOrd="0" presId="urn:microsoft.com/office/officeart/2005/8/layout/vList5"/>
    <dgm:cxn modelId="{41DB47DE-214C-4F02-B04A-89AD2219E4AC}" type="presParOf" srcId="{D1446ABB-CAFE-498A-96F3-FE24B2CEA393}" destId="{F32F6DBE-3668-4AE9-B4E7-BB5DD11B93A5}" srcOrd="1" destOrd="0" presId="urn:microsoft.com/office/officeart/2005/8/layout/vList5"/>
    <dgm:cxn modelId="{BC1915F5-34EB-4CC3-A42A-3524FA0EBB76}" type="presParOf" srcId="{7F90D151-0280-4314-A5FD-D8DE3E1BB7E7}" destId="{7E2C722D-2BA3-4A44-A561-FA420ADB92AB}" srcOrd="1" destOrd="0" presId="urn:microsoft.com/office/officeart/2005/8/layout/vList5"/>
    <dgm:cxn modelId="{4648B928-7C9C-4D68-83AE-6DE512D72585}" type="presParOf" srcId="{7F90D151-0280-4314-A5FD-D8DE3E1BB7E7}" destId="{1A5F5F40-5531-410A-BC3C-8D6F14454E50}" srcOrd="2" destOrd="0" presId="urn:microsoft.com/office/officeart/2005/8/layout/vList5"/>
    <dgm:cxn modelId="{695EAD56-A5C0-4533-9EF3-91F4AE83C9A6}" type="presParOf" srcId="{1A5F5F40-5531-410A-BC3C-8D6F14454E50}" destId="{CFA64570-B1BC-45F0-955B-E819A72F700A}" srcOrd="0" destOrd="0" presId="urn:microsoft.com/office/officeart/2005/8/layout/vList5"/>
    <dgm:cxn modelId="{1883A00D-44C8-4F21-A16C-31FF5F56DD5B}" type="presParOf" srcId="{1A5F5F40-5531-410A-BC3C-8D6F14454E50}" destId="{B1E1615E-4CF2-46AF-9F5C-62B2D296494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C41E4-E4FA-49B3-BCCD-8F6BA2ABA137}">
      <dsp:nvSpPr>
        <dsp:cNvPr id="0" name=""/>
        <dsp:cNvSpPr/>
      </dsp:nvSpPr>
      <dsp:spPr>
        <a:xfrm>
          <a:off x="0" y="4227930"/>
          <a:ext cx="8640960" cy="13877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Принято 105 решений Совета депутатов</a:t>
          </a:r>
          <a:endParaRPr lang="ru-RU" sz="3000" kern="1200" dirty="0"/>
        </a:p>
      </dsp:txBody>
      <dsp:txXfrm>
        <a:off x="0" y="4227930"/>
        <a:ext cx="8640960" cy="1387701"/>
      </dsp:txXfrm>
    </dsp:sp>
    <dsp:sp modelId="{AC20223A-8F4C-4B46-AFEA-98597C4F30F7}">
      <dsp:nvSpPr>
        <dsp:cNvPr id="0" name=""/>
        <dsp:cNvSpPr/>
      </dsp:nvSpPr>
      <dsp:spPr>
        <a:xfrm rot="10800000">
          <a:off x="0" y="2114461"/>
          <a:ext cx="8640960" cy="213428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Депутатами рассмотрено 124 вопроса</a:t>
          </a:r>
          <a:endParaRPr lang="ru-RU" sz="3000" kern="1200" dirty="0"/>
        </a:p>
      </dsp:txBody>
      <dsp:txXfrm rot="10800000">
        <a:off x="0" y="2114461"/>
        <a:ext cx="8640960" cy="1386794"/>
      </dsp:txXfrm>
    </dsp:sp>
    <dsp:sp modelId="{641F4529-062D-4AD7-A382-1722AD74603A}">
      <dsp:nvSpPr>
        <dsp:cNvPr id="0" name=""/>
        <dsp:cNvSpPr/>
      </dsp:nvSpPr>
      <dsp:spPr>
        <a:xfrm rot="10800000">
          <a:off x="0" y="992"/>
          <a:ext cx="8640960" cy="213428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Проведено 12 заседаний Совета депутатов, из них 10 очередных и 2 внеочередных</a:t>
          </a:r>
          <a:endParaRPr lang="ru-RU" sz="3000" kern="1200" dirty="0"/>
        </a:p>
      </dsp:txBody>
      <dsp:txXfrm rot="10800000">
        <a:off x="0" y="992"/>
        <a:ext cx="8640960" cy="1386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C22B9-1304-4481-A66C-5BDAD86F13BE}">
      <dsp:nvSpPr>
        <dsp:cNvPr id="0" name=""/>
        <dsp:cNvSpPr/>
      </dsp:nvSpPr>
      <dsp:spPr>
        <a:xfrm>
          <a:off x="0" y="360040"/>
          <a:ext cx="8928992" cy="68211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Регламентная комиссия – 11 заседаний</a:t>
          </a:r>
          <a:endParaRPr lang="ru-RU" sz="1600" kern="1200" dirty="0"/>
        </a:p>
      </dsp:txBody>
      <dsp:txXfrm>
        <a:off x="33298" y="393338"/>
        <a:ext cx="8862396" cy="615514"/>
      </dsp:txXfrm>
    </dsp:sp>
    <dsp:sp modelId="{CD8BBE03-172A-42DC-9AC8-C75C85DCAFEF}">
      <dsp:nvSpPr>
        <dsp:cNvPr id="0" name=""/>
        <dsp:cNvSpPr/>
      </dsp:nvSpPr>
      <dsp:spPr>
        <a:xfrm>
          <a:off x="0" y="1126998"/>
          <a:ext cx="8928992" cy="68211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Бюджетно-финансовая комиссия – 11 заседаний</a:t>
          </a:r>
          <a:endParaRPr lang="ru-RU" sz="1600" kern="1200" dirty="0"/>
        </a:p>
      </dsp:txBody>
      <dsp:txXfrm>
        <a:off x="33298" y="1160296"/>
        <a:ext cx="8862396" cy="615514"/>
      </dsp:txXfrm>
    </dsp:sp>
    <dsp:sp modelId="{F7641E4C-47EC-4AD8-9FA6-8F3DB6877184}">
      <dsp:nvSpPr>
        <dsp:cNvPr id="0" name=""/>
        <dsp:cNvSpPr/>
      </dsp:nvSpPr>
      <dsp:spPr>
        <a:xfrm>
          <a:off x="0" y="1855189"/>
          <a:ext cx="8928992" cy="68211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по взаимодействию с общественностью, общественными организациями и СМИ, информационной политике органов местного самоуправления – 10 заседаний</a:t>
          </a:r>
          <a:endParaRPr lang="ru-RU" sz="1600" kern="1200" dirty="0"/>
        </a:p>
      </dsp:txBody>
      <dsp:txXfrm>
        <a:off x="33298" y="1888487"/>
        <a:ext cx="8862396" cy="615514"/>
      </dsp:txXfrm>
    </dsp:sp>
    <dsp:sp modelId="{1E81B85B-ADF8-4E71-A203-B26902A7C9CC}">
      <dsp:nvSpPr>
        <dsp:cNvPr id="0" name=""/>
        <dsp:cNvSpPr/>
      </dsp:nvSpPr>
      <dsp:spPr>
        <a:xfrm>
          <a:off x="0" y="2583379"/>
          <a:ext cx="8928992" cy="68211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по досуговой, социально-воспитательной, физкультурно-оздоровительной и спортивной работе, содействию формирования здорового образа жизни – 2 заседания</a:t>
          </a:r>
          <a:endParaRPr lang="ru-RU" sz="1600" kern="1200" dirty="0"/>
        </a:p>
      </dsp:txBody>
      <dsp:txXfrm>
        <a:off x="33298" y="2616677"/>
        <a:ext cx="8862396" cy="615514"/>
      </dsp:txXfrm>
    </dsp:sp>
    <dsp:sp modelId="{D36F4043-CA83-4088-B565-970AF3CAA3FB}">
      <dsp:nvSpPr>
        <dsp:cNvPr id="0" name=""/>
        <dsp:cNvSpPr/>
      </dsp:nvSpPr>
      <dsp:spPr>
        <a:xfrm>
          <a:off x="0" y="3311569"/>
          <a:ext cx="8928992" cy="68211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по социально – экономическому развитию и благоустройству – 5 заседаний </a:t>
          </a:r>
          <a:endParaRPr lang="ru-RU" sz="1600" kern="1200" dirty="0"/>
        </a:p>
      </dsp:txBody>
      <dsp:txXfrm>
        <a:off x="33298" y="3344867"/>
        <a:ext cx="8862396" cy="6155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F6DBE-3668-4AE9-B4E7-BB5DD11B93A5}">
      <dsp:nvSpPr>
        <dsp:cNvPr id="0" name=""/>
        <dsp:cNvSpPr/>
      </dsp:nvSpPr>
      <dsp:spPr>
        <a:xfrm rot="5400000">
          <a:off x="4969837" y="-1670698"/>
          <a:ext cx="1714099" cy="54841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Исходящих </a:t>
          </a:r>
          <a:r>
            <a:rPr lang="ru-RU" sz="2700" kern="1200" dirty="0" smtClean="0"/>
            <a:t>писем - 116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 Ответов - 230</a:t>
          </a:r>
          <a:endParaRPr lang="ru-RU" sz="2700" kern="1200" dirty="0"/>
        </a:p>
      </dsp:txBody>
      <dsp:txXfrm rot="-5400000">
        <a:off x="3084823" y="297991"/>
        <a:ext cx="5400454" cy="1546749"/>
      </dsp:txXfrm>
    </dsp:sp>
    <dsp:sp modelId="{4A4E3C3C-7A20-4BEF-BA8B-2E7C8D806BEF}">
      <dsp:nvSpPr>
        <dsp:cNvPr id="0" name=""/>
        <dsp:cNvSpPr/>
      </dsp:nvSpPr>
      <dsp:spPr>
        <a:xfrm>
          <a:off x="0" y="53"/>
          <a:ext cx="3084822" cy="21426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Исходящая документация</a:t>
          </a:r>
          <a:endParaRPr lang="ru-RU" sz="2900" kern="1200" dirty="0"/>
        </a:p>
      </dsp:txBody>
      <dsp:txXfrm>
        <a:off x="104594" y="104647"/>
        <a:ext cx="2875634" cy="1933436"/>
      </dsp:txXfrm>
    </dsp:sp>
    <dsp:sp modelId="{B1E1615E-4CF2-46AF-9F5C-62B2D296494F}">
      <dsp:nvSpPr>
        <dsp:cNvPr id="0" name=""/>
        <dsp:cNvSpPr/>
      </dsp:nvSpPr>
      <dsp:spPr>
        <a:xfrm rot="5400000">
          <a:off x="4969837" y="563253"/>
          <a:ext cx="1714099" cy="54841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Обращений – 260 из них: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Обращения граждан – </a:t>
          </a:r>
          <a:r>
            <a:rPr lang="ru-RU" sz="2700" kern="1200" dirty="0" smtClean="0"/>
            <a:t>63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Обращения организаций - 197</a:t>
          </a:r>
          <a:endParaRPr lang="ru-RU" sz="2700" kern="1200" dirty="0"/>
        </a:p>
      </dsp:txBody>
      <dsp:txXfrm rot="-5400000">
        <a:off x="3084823" y="2531943"/>
        <a:ext cx="5400454" cy="1546749"/>
      </dsp:txXfrm>
    </dsp:sp>
    <dsp:sp modelId="{CFA64570-B1BC-45F0-955B-E819A72F700A}">
      <dsp:nvSpPr>
        <dsp:cNvPr id="0" name=""/>
        <dsp:cNvSpPr/>
      </dsp:nvSpPr>
      <dsp:spPr>
        <a:xfrm>
          <a:off x="0" y="2249809"/>
          <a:ext cx="3084822" cy="21426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Входящая документация </a:t>
          </a:r>
          <a:endParaRPr lang="ru-RU" sz="2900" kern="1200" dirty="0"/>
        </a:p>
      </dsp:txBody>
      <dsp:txXfrm>
        <a:off x="104594" y="2354403"/>
        <a:ext cx="2875634" cy="1933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2636912"/>
            <a:ext cx="6336704" cy="1440160"/>
          </a:xfrm>
        </p:spPr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3B72B2B-9AA6-4079-8FB6-A04387A21725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BCD810C-5DD4-4760-B8E9-F103474912E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728" y="1340768"/>
            <a:ext cx="8568952" cy="34563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3600" dirty="0" smtClean="0">
                <a:solidFill>
                  <a:srgbClr val="661433"/>
                </a:solidFill>
              </a:rPr>
              <a:t>Отчет </a:t>
            </a:r>
            <a:r>
              <a:rPr lang="ru-RU" altLang="ru-RU" sz="3600" dirty="0">
                <a:solidFill>
                  <a:srgbClr val="661433"/>
                </a:solidFill>
              </a:rPr>
              <a:t>главы муниципального округа Головинский </a:t>
            </a:r>
            <a:br>
              <a:rPr lang="ru-RU" altLang="ru-RU" sz="3600" dirty="0">
                <a:solidFill>
                  <a:srgbClr val="661433"/>
                </a:solidFill>
              </a:rPr>
            </a:br>
            <a:r>
              <a:rPr lang="ru-RU" altLang="ru-RU" sz="3600" dirty="0" err="1">
                <a:solidFill>
                  <a:srgbClr val="661433"/>
                </a:solidFill>
              </a:rPr>
              <a:t>Архипцовой</a:t>
            </a:r>
            <a:r>
              <a:rPr lang="ru-RU" altLang="ru-RU" sz="3600" dirty="0">
                <a:solidFill>
                  <a:srgbClr val="661433"/>
                </a:solidFill>
              </a:rPr>
              <a:t> Н.В.</a:t>
            </a:r>
            <a:br>
              <a:rPr lang="ru-RU" altLang="ru-RU" sz="3600" dirty="0">
                <a:solidFill>
                  <a:srgbClr val="661433"/>
                </a:solidFill>
              </a:rPr>
            </a:br>
            <a:r>
              <a:rPr lang="ru-RU" altLang="ru-RU" sz="3600" dirty="0">
                <a:solidFill>
                  <a:srgbClr val="661433"/>
                </a:solidFill>
              </a:rPr>
              <a:t>о результатах её деятельности </a:t>
            </a:r>
            <a:br>
              <a:rPr lang="ru-RU" altLang="ru-RU" sz="3600" dirty="0">
                <a:solidFill>
                  <a:srgbClr val="661433"/>
                </a:solidFill>
              </a:rPr>
            </a:br>
            <a:r>
              <a:rPr lang="ru-RU" altLang="ru-RU" sz="3600" dirty="0">
                <a:solidFill>
                  <a:srgbClr val="661433"/>
                </a:solidFill>
              </a:rPr>
              <a:t>за </a:t>
            </a:r>
            <a:r>
              <a:rPr lang="ru-RU" altLang="ru-RU" sz="3600" dirty="0" smtClean="0">
                <a:solidFill>
                  <a:srgbClr val="661433"/>
                </a:solidFill>
              </a:rPr>
              <a:t>2021 </a:t>
            </a:r>
            <a:r>
              <a:rPr lang="ru-RU" altLang="ru-RU" sz="3600" dirty="0">
                <a:solidFill>
                  <a:srgbClr val="661433"/>
                </a:solidFill>
              </a:rPr>
              <a:t>год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64096" cy="108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А\Desktop\ЛУНЁВА\ФОТО\ФОТО СД\26.11.2019\IMG_20191126_151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" y="116631"/>
            <a:ext cx="8764161" cy="64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6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ИРА\Desktop\ЛУНЁВА\ФОТО\ФОТО СД\24.09.2019\IMG_20190924_163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6" y="188640"/>
            <a:ext cx="8787500" cy="646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078361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3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644" y="54155"/>
            <a:ext cx="8208640" cy="201622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Обеспечение работы </a:t>
            </a:r>
            <a:br>
              <a:rPr lang="ru-RU" sz="2800" b="1" dirty="0" smtClean="0">
                <a:solidFill>
                  <a:srgbClr val="0070C0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профильных комиссии совета депутатов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cap="none" dirty="0" smtClean="0">
                <a:solidFill>
                  <a:schemeClr val="tx1"/>
                </a:solidFill>
                <a:effectLst/>
                <a:latin typeface="+mn-lt"/>
              </a:rPr>
              <a:t>В 2021 году проведено 39 заседаний, из них:</a:t>
            </a:r>
            <a:r>
              <a:rPr lang="ru-RU" sz="28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 </a:t>
            </a:r>
            <a:endParaRPr lang="ru-RU" sz="3200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61532177"/>
              </p:ext>
            </p:extLst>
          </p:nvPr>
        </p:nvGraphicFramePr>
        <p:xfrm>
          <a:off x="215008" y="2204864"/>
          <a:ext cx="892899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55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5691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16.2\Change\Обмен\ФОТО\ФОТО 2019 к отчету\комиссии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А\Desktop\ЛУНЁВА\ФОТО\2020\25.09.2020 комиссия\IMG_20200925_141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32656"/>
            <a:ext cx="8220619" cy="61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909"/>
            <a:ext cx="3696036" cy="277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2761" y="2420888"/>
            <a:ext cx="5688632" cy="42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725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58998" cy="649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6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332656"/>
            <a:ext cx="80698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00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Объект 1"/>
          <p:cNvSpPr>
            <a:spLocks noGrp="1"/>
          </p:cNvSpPr>
          <p:nvPr>
            <p:ph idx="1"/>
          </p:nvPr>
        </p:nvSpPr>
        <p:spPr>
          <a:xfrm>
            <a:off x="539552" y="476672"/>
            <a:ext cx="7848872" cy="5865812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Arial" charset="0"/>
              <a:buNone/>
            </a:pPr>
            <a:endParaRPr lang="ru-RU" altLang="ru-RU" sz="2400" b="1" dirty="0" smtClean="0"/>
          </a:p>
          <a:p>
            <a:pPr algn="ctr" eaLnBrk="1" hangingPunct="1">
              <a:buFont typeface="Arial" charset="0"/>
              <a:buNone/>
            </a:pPr>
            <a:r>
              <a:rPr lang="ru-RU" alt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Правовые основы деятельности:</a:t>
            </a:r>
          </a:p>
          <a:p>
            <a:pPr algn="just" eaLnBrk="1" hangingPunct="1">
              <a:buFont typeface="Arial" charset="0"/>
              <a:buNone/>
            </a:pPr>
            <a:endParaRPr lang="ru-RU" altLang="ru-RU" sz="2400" b="1" dirty="0" smtClean="0"/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altLang="ru-RU" sz="2400" dirty="0" smtClean="0"/>
              <a:t> </a:t>
            </a:r>
            <a:r>
              <a:rPr lang="ru-RU" altLang="ru-RU" sz="2400" dirty="0" smtClean="0">
                <a:solidFill>
                  <a:srgbClr val="002060"/>
                </a:solidFill>
              </a:rPr>
              <a:t>Закон города Москвы от 6 ноября 2002 года №56 «Об организации местного самоуправления в городе Москве», Законом города Москвы от 11 июля 2012 года №39 "О наделении органов местного самоуправления муниципальных округов в городе Москве отдельными полномочиями города Москвы»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altLang="ru-RU" sz="2400" dirty="0" smtClean="0">
                <a:solidFill>
                  <a:srgbClr val="002060"/>
                </a:solidFill>
              </a:rPr>
              <a:t> Устав муниципального округа Головинский в городе Москве,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altLang="ru-RU" sz="2400" dirty="0" smtClean="0">
                <a:solidFill>
                  <a:srgbClr val="002060"/>
                </a:solidFill>
              </a:rPr>
              <a:t> Регламент Совета депутатов муниципального округа Головинский и др.</a:t>
            </a:r>
          </a:p>
        </p:txBody>
      </p:sp>
    </p:spTree>
    <p:extLst>
      <p:ext uri="{BB962C8B-B14F-4D97-AF65-F5344CB8AC3E}">
        <p14:creationId xmlns:p14="http://schemas.microsoft.com/office/powerpoint/2010/main" val="29328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" y="764704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381134" cy="58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3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1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980728"/>
            <a:ext cx="9001000" cy="5688632"/>
          </a:xfrm>
        </p:spPr>
        <p:txBody>
          <a:bodyPr>
            <a:norm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 сентября 2021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года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состоялись публичные слушания по вопросу внесения изменений и дополнений в Устав муниципального округа Головинский.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 июня 2021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года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состоялись публичные слушания по обсуждению проекта решения Совета депутатов муниципального округа Головинский «Об утверждении отчёта об исполнении бюджета муниципального округа Головинский за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2020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2684" y="170537"/>
            <a:ext cx="7669716" cy="10262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 cap="all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Проведение публичных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слушаний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F:\DCIM\100D3200\публичные слушания 13.06.2019\DSC_06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t="22905"/>
          <a:stretch/>
        </p:blipFill>
        <p:spPr bwMode="auto">
          <a:xfrm>
            <a:off x="4426984" y="3593085"/>
            <a:ext cx="4614846" cy="301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6" y="3573016"/>
            <a:ext cx="4059850" cy="304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5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не </a:t>
            </a:r>
            <a:r>
              <a:rPr lang="ru-RU" dirty="0">
                <a:solidFill>
                  <a:schemeClr val="tx1"/>
                </a:solidFill>
              </a:rPr>
              <a:t>зависимости от графика приема, ведется прием населения муниципального округа</a:t>
            </a:r>
            <a:r>
              <a:rPr lang="ru-RU" b="1" dirty="0">
                <a:solidFill>
                  <a:schemeClr val="tx1"/>
                </a:solidFill>
              </a:rPr>
              <a:t> (за 2021 год на прием обратилось ___жителей).     </a:t>
            </a:r>
            <a:r>
              <a:rPr lang="ru-RU" dirty="0">
                <a:solidFill>
                  <a:schemeClr val="tx1"/>
                </a:solidFill>
              </a:rPr>
              <a:t>Многие обращения носили личный характер, связанный с улучшением жилищных условий, взаимоотношений с соседями, вопросы, касающиеся не выполнения родителями обязанностей по воспитанию несовершеннолетних и др. 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cap="all" dirty="0">
                <a:solidFill>
                  <a:srgbClr val="0070C0"/>
                </a:solidFill>
                <a:latin typeface="+mj-lt"/>
              </a:rPr>
              <a:t>Приём населения</a:t>
            </a:r>
            <a:br>
              <a:rPr lang="ru-RU" sz="2800" b="1" cap="all" dirty="0">
                <a:solidFill>
                  <a:srgbClr val="0070C0"/>
                </a:solidFill>
                <a:latin typeface="+mj-lt"/>
              </a:rPr>
            </a:b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0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8419"/>
            <a:ext cx="7848600" cy="972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800" b="1" cap="all" dirty="0">
              <a:solidFill>
                <a:srgbClr val="0070C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3"/>
            <a:ext cx="4265573" cy="56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9" y="404665"/>
            <a:ext cx="4270330" cy="569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6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707759" cy="27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4029912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58702"/>
            <a:ext cx="2880320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30576" cy="577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66428"/>
            <a:ext cx="4315660" cy="575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589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Подготовка ответов, информационной документации по письмам, запросам, обращениям граждан, организаций и учреждений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8419"/>
            <a:ext cx="7848600" cy="10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</a:rPr>
              <a:t>ОРГАНИЗАЦИОННО-ИНФОРМАЦИОННЫЕ, КАДРОВЫЕ И ЮРИДИЧЕСКИЕ ВОПРОСЫ</a:t>
            </a:r>
            <a:endParaRPr lang="ru-RU" sz="30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75934326"/>
              </p:ext>
            </p:extLst>
          </p:nvPr>
        </p:nvGraphicFramePr>
        <p:xfrm>
          <a:off x="323528" y="2204864"/>
          <a:ext cx="856895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1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568952" cy="5112568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>
                <a:solidFill>
                  <a:schemeClr val="tx1"/>
                </a:solidFill>
              </a:rPr>
              <a:t>В рамках реализации закона № 39 «О наделении органов местного самоуправления муниципальных  округов в городе Москве отдельными полномочиями города Москвы», решениями Совета депутатов за мной, как и за каждым депутатом, были закреплены конкретные домовладения, где я осуществляла контроль за ходом и качеством выполнения работ по капитальному ремонту в жилых домах (закрыто 48 актов о принятии работ в 20 домах) по следующим адресам: </a:t>
            </a:r>
          </a:p>
          <a:p>
            <a:r>
              <a:rPr lang="ru-RU" sz="2300" dirty="0">
                <a:solidFill>
                  <a:schemeClr val="tx1"/>
                </a:solidFill>
              </a:rPr>
              <a:t>ул. Автомоторная, д.6; </a:t>
            </a:r>
            <a:r>
              <a:rPr lang="ru-RU" sz="23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ru-RU" sz="2300" dirty="0" smtClean="0">
                <a:solidFill>
                  <a:schemeClr val="tx1"/>
                </a:solidFill>
              </a:rPr>
              <a:t>Кронштадтский </a:t>
            </a:r>
            <a:r>
              <a:rPr lang="ru-RU" sz="2300" dirty="0">
                <a:solidFill>
                  <a:schemeClr val="tx1"/>
                </a:solidFill>
              </a:rPr>
              <a:t>б-р, д.45, </a:t>
            </a:r>
            <a:r>
              <a:rPr lang="ru-RU" sz="2300" dirty="0" smtClean="0">
                <a:solidFill>
                  <a:schemeClr val="tx1"/>
                </a:solidFill>
              </a:rPr>
              <a:t>корп.1;  Кронштадтский </a:t>
            </a:r>
            <a:r>
              <a:rPr lang="ru-RU" sz="2300" dirty="0">
                <a:solidFill>
                  <a:schemeClr val="tx1"/>
                </a:solidFill>
              </a:rPr>
              <a:t>б-р, д.45, корп.2; </a:t>
            </a:r>
          </a:p>
          <a:p>
            <a:r>
              <a:rPr lang="ru-RU" sz="2300" dirty="0">
                <a:solidFill>
                  <a:schemeClr val="tx1"/>
                </a:solidFill>
              </a:rPr>
              <a:t>3-й Лихачевский пер., д.2, к.3; </a:t>
            </a:r>
            <a:r>
              <a:rPr lang="ru-RU" sz="2300" dirty="0" smtClean="0">
                <a:solidFill>
                  <a:schemeClr val="tx1"/>
                </a:solidFill>
              </a:rPr>
              <a:t>ул</a:t>
            </a:r>
            <a:r>
              <a:rPr lang="ru-RU" sz="2300" dirty="0">
                <a:solidFill>
                  <a:schemeClr val="tx1"/>
                </a:solidFill>
              </a:rPr>
              <a:t>. </a:t>
            </a:r>
            <a:r>
              <a:rPr lang="ru-RU" sz="2300" dirty="0" err="1">
                <a:solidFill>
                  <a:schemeClr val="tx1"/>
                </a:solidFill>
              </a:rPr>
              <a:t>Михалковская</a:t>
            </a:r>
            <a:r>
              <a:rPr lang="ru-RU" sz="2300" dirty="0">
                <a:solidFill>
                  <a:schemeClr val="tx1"/>
                </a:solidFill>
              </a:rPr>
              <a:t>, д.40; </a:t>
            </a:r>
            <a:r>
              <a:rPr lang="ru-RU" sz="2300" dirty="0" smtClean="0">
                <a:solidFill>
                  <a:schemeClr val="tx1"/>
                </a:solidFill>
              </a:rPr>
              <a:t>    </a:t>
            </a:r>
          </a:p>
          <a:p>
            <a:r>
              <a:rPr lang="ru-RU" sz="2300" dirty="0" smtClean="0">
                <a:solidFill>
                  <a:schemeClr val="tx1"/>
                </a:solidFill>
              </a:rPr>
              <a:t>ул</a:t>
            </a:r>
            <a:r>
              <a:rPr lang="ru-RU" sz="2300" dirty="0">
                <a:solidFill>
                  <a:schemeClr val="tx1"/>
                </a:solidFill>
              </a:rPr>
              <a:t>. Онежская, д.2; </a:t>
            </a:r>
            <a:r>
              <a:rPr lang="ru-RU" sz="2300" dirty="0" smtClean="0">
                <a:solidFill>
                  <a:schemeClr val="tx1"/>
                </a:solidFill>
              </a:rPr>
              <a:t> ул</a:t>
            </a:r>
            <a:r>
              <a:rPr lang="ru-RU" sz="2300" dirty="0">
                <a:solidFill>
                  <a:schemeClr val="tx1"/>
                </a:solidFill>
              </a:rPr>
              <a:t>. Онежская, д. 12; </a:t>
            </a:r>
            <a:r>
              <a:rPr lang="ru-RU" sz="2300" dirty="0" smtClean="0">
                <a:solidFill>
                  <a:schemeClr val="tx1"/>
                </a:solidFill>
              </a:rPr>
              <a:t>   ул</a:t>
            </a:r>
            <a:r>
              <a:rPr lang="ru-RU" sz="2300" dirty="0">
                <a:solidFill>
                  <a:schemeClr val="tx1"/>
                </a:solidFill>
              </a:rPr>
              <a:t>. Онежская, д.12, корп.2; </a:t>
            </a:r>
            <a:r>
              <a:rPr lang="ru-RU" sz="23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ru-RU" sz="2300" dirty="0" smtClean="0">
                <a:solidFill>
                  <a:schemeClr val="tx1"/>
                </a:solidFill>
              </a:rPr>
              <a:t>ул</a:t>
            </a:r>
            <a:r>
              <a:rPr lang="ru-RU" sz="2300" dirty="0">
                <a:solidFill>
                  <a:schemeClr val="tx1"/>
                </a:solidFill>
              </a:rPr>
              <a:t>. Онежская, д.17, </a:t>
            </a:r>
            <a:r>
              <a:rPr lang="ru-RU" sz="2300" dirty="0" smtClean="0">
                <a:solidFill>
                  <a:schemeClr val="tx1"/>
                </a:solidFill>
              </a:rPr>
              <a:t>корп.4;  ул</a:t>
            </a:r>
            <a:r>
              <a:rPr lang="ru-RU" sz="2300" dirty="0">
                <a:solidFill>
                  <a:schemeClr val="tx1"/>
                </a:solidFill>
              </a:rPr>
              <a:t>. Онежская, д.32/72; </a:t>
            </a:r>
            <a:r>
              <a:rPr lang="ru-RU" sz="2300" dirty="0" smtClean="0">
                <a:solidFill>
                  <a:schemeClr val="tx1"/>
                </a:solidFill>
              </a:rPr>
              <a:t> ул</a:t>
            </a:r>
            <a:r>
              <a:rPr lang="ru-RU" sz="2300" dirty="0">
                <a:solidFill>
                  <a:schemeClr val="tx1"/>
                </a:solidFill>
              </a:rPr>
              <a:t>. Онежская, д.11/11;   </a:t>
            </a:r>
            <a:endParaRPr lang="ru-RU" sz="2300" dirty="0" smtClean="0">
              <a:solidFill>
                <a:schemeClr val="tx1"/>
              </a:solidFill>
            </a:endParaRPr>
          </a:p>
          <a:p>
            <a:r>
              <a:rPr lang="ru-RU" sz="2300" dirty="0" smtClean="0">
                <a:solidFill>
                  <a:schemeClr val="tx1"/>
                </a:solidFill>
              </a:rPr>
              <a:t>ул</a:t>
            </a:r>
            <a:r>
              <a:rPr lang="ru-RU" sz="2300" dirty="0">
                <a:solidFill>
                  <a:schemeClr val="tx1"/>
                </a:solidFill>
              </a:rPr>
              <a:t>. </a:t>
            </a:r>
            <a:r>
              <a:rPr lang="ru-RU" sz="2300" dirty="0" err="1">
                <a:solidFill>
                  <a:schemeClr val="tx1"/>
                </a:solidFill>
              </a:rPr>
              <a:t>Солнечногорская</a:t>
            </a:r>
            <a:r>
              <a:rPr lang="ru-RU" sz="2300" dirty="0">
                <a:solidFill>
                  <a:schemeClr val="tx1"/>
                </a:solidFill>
              </a:rPr>
              <a:t>, д.14, корп.1;  </a:t>
            </a:r>
          </a:p>
          <a:p>
            <a:r>
              <a:rPr lang="ru-RU" sz="2300" dirty="0">
                <a:solidFill>
                  <a:schemeClr val="tx1"/>
                </a:solidFill>
              </a:rPr>
              <a:t>ул. Фестивальная, д.46; </a:t>
            </a:r>
            <a:r>
              <a:rPr lang="ru-RU" sz="2300" dirty="0" smtClean="0">
                <a:solidFill>
                  <a:schemeClr val="tx1"/>
                </a:solidFill>
              </a:rPr>
              <a:t>  ул</a:t>
            </a:r>
            <a:r>
              <a:rPr lang="ru-RU" sz="2300" dirty="0">
                <a:solidFill>
                  <a:schemeClr val="tx1"/>
                </a:solidFill>
              </a:rPr>
              <a:t>. Фестивальная, д.46, корп.2 </a:t>
            </a:r>
          </a:p>
          <a:p>
            <a:r>
              <a:rPr lang="ru-RU" sz="2300" dirty="0">
                <a:solidFill>
                  <a:schemeClr val="tx1"/>
                </a:solidFill>
              </a:rPr>
              <a:t>ул. Флотская, д.16; </a:t>
            </a:r>
            <a:r>
              <a:rPr lang="ru-RU" sz="2300" dirty="0" smtClean="0">
                <a:solidFill>
                  <a:schemeClr val="tx1"/>
                </a:solidFill>
              </a:rPr>
              <a:t> ул</a:t>
            </a:r>
            <a:r>
              <a:rPr lang="ru-RU" sz="2300" dirty="0">
                <a:solidFill>
                  <a:schemeClr val="tx1"/>
                </a:solidFill>
              </a:rPr>
              <a:t>. Флотская, д. 23; </a:t>
            </a:r>
            <a:r>
              <a:rPr lang="ru-RU" sz="2300" dirty="0" smtClean="0">
                <a:solidFill>
                  <a:schemeClr val="tx1"/>
                </a:solidFill>
              </a:rPr>
              <a:t> ул</a:t>
            </a:r>
            <a:r>
              <a:rPr lang="ru-RU" sz="2300" dirty="0">
                <a:solidFill>
                  <a:schemeClr val="tx1"/>
                </a:solidFill>
              </a:rPr>
              <a:t>. Флотская, д.27;  </a:t>
            </a:r>
          </a:p>
          <a:p>
            <a:r>
              <a:rPr lang="ru-RU" sz="2300" dirty="0">
                <a:solidFill>
                  <a:schemeClr val="tx1"/>
                </a:solidFill>
              </a:rPr>
              <a:t>ул. Флотская д.29, </a:t>
            </a:r>
            <a:r>
              <a:rPr lang="ru-RU" sz="2300" dirty="0" smtClean="0">
                <a:solidFill>
                  <a:schemeClr val="tx1"/>
                </a:solidFill>
              </a:rPr>
              <a:t>к.2; ул</a:t>
            </a:r>
            <a:r>
              <a:rPr lang="ru-RU" sz="2300" dirty="0">
                <a:solidFill>
                  <a:schemeClr val="tx1"/>
                </a:solidFill>
              </a:rPr>
              <a:t>. Флотская, д.29, к.3; </a:t>
            </a:r>
          </a:p>
          <a:p>
            <a:r>
              <a:rPr lang="ru-RU" sz="2300" dirty="0">
                <a:solidFill>
                  <a:schemeClr val="tx1"/>
                </a:solidFill>
              </a:rPr>
              <a:t>ул. Флотская, д.48, корп. 2; </a:t>
            </a:r>
          </a:p>
        </p:txBody>
      </p:sp>
    </p:spTree>
    <p:extLst>
      <p:ext uri="{BB962C8B-B14F-4D97-AF65-F5344CB8AC3E}">
        <p14:creationId xmlns:p14="http://schemas.microsoft.com/office/powerpoint/2010/main" val="36351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latin typeface="+mj-lt"/>
              </a:rPr>
              <a:t>Контроль за ходом выполнения работ по капитальному ремонту в многоквартирных домах</a:t>
            </a:r>
            <a:endParaRPr lang="ru-RU" sz="2800" b="1" dirty="0">
              <a:latin typeface="+mj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6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</a:rPr>
              <a:t>Глава муниципального округа подконтролен и подотчетен населению и представительному органу согласно статьям 35, 36 Федерального закона от 6 октября 2003 года № 131-ФЗ «Об общих принципах организации местного самоуправления в Российской Федерации»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</a:rPr>
              <a:t>Глава муниципального округа  представляет Совету депутатов ежегодные отчеты о результатах своей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0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00600" cy="4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7448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18" y="836712"/>
            <a:ext cx="4345130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4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6647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40895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7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4066232" cy="542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404664"/>
            <a:ext cx="437448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6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latin typeface="+mj-lt"/>
              </a:rPr>
              <a:t>Контроль за ходом проведения работ по благоустройству района</a:t>
            </a:r>
            <a:endParaRPr lang="ru-RU" sz="2800" b="1" dirty="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8238688" cy="452628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ринимала </a:t>
            </a:r>
            <a:r>
              <a:rPr lang="ru-RU" dirty="0">
                <a:solidFill>
                  <a:schemeClr val="tx1"/>
                </a:solidFill>
              </a:rPr>
              <a:t>активное участие в работе комиссий, осуществляющих открытие работ и приемку выполненных работ по благоустройству дворовых территорий.</a:t>
            </a:r>
          </a:p>
          <a:p>
            <a:r>
              <a:rPr lang="ru-RU" dirty="0">
                <a:solidFill>
                  <a:schemeClr val="tx1"/>
                </a:solidFill>
              </a:rPr>
              <a:t>Согласно решению Совета депутатов от 24.02.2021г. № 10 «О согласовании направления денежных средств стимулирования управы Головинского района на проведение мероприятий по благоустройству территории Головинского района города Москвы в 2021 году» за мной, как за уполномоченным депутатом для участия в работе комиссий, осуществляющих открытие работ и приемку выполненных работ по благоустройству дворовых территорий были закреплены следующие адреса: </a:t>
            </a:r>
            <a:r>
              <a:rPr lang="ru-RU" dirty="0" err="1">
                <a:solidFill>
                  <a:schemeClr val="tx1"/>
                </a:solidFill>
              </a:rPr>
              <a:t>Солнечногорская</a:t>
            </a:r>
            <a:r>
              <a:rPr lang="ru-RU" dirty="0">
                <a:solidFill>
                  <a:schemeClr val="tx1"/>
                </a:solidFill>
              </a:rPr>
              <a:t> ул.д.16 к.1, </a:t>
            </a:r>
            <a:r>
              <a:rPr lang="ru-RU" dirty="0" err="1">
                <a:solidFill>
                  <a:schemeClr val="tx1"/>
                </a:solidFill>
              </a:rPr>
              <a:t>Солнечногорский</a:t>
            </a:r>
            <a:r>
              <a:rPr lang="ru-RU" dirty="0">
                <a:solidFill>
                  <a:schemeClr val="tx1"/>
                </a:solidFill>
              </a:rPr>
              <a:t> пр.д.3 к.1,3,д.5 к.1; </a:t>
            </a:r>
            <a:r>
              <a:rPr lang="ru-RU" dirty="0" err="1">
                <a:solidFill>
                  <a:schemeClr val="tx1"/>
                </a:solidFill>
              </a:rPr>
              <a:t>Солнечногорская</a:t>
            </a:r>
            <a:r>
              <a:rPr lang="ru-RU" dirty="0">
                <a:solidFill>
                  <a:schemeClr val="tx1"/>
                </a:solidFill>
              </a:rPr>
              <a:t> ул. д.23 корп.1,2; Онежская ул.д.42/36.</a:t>
            </a:r>
          </a:p>
          <a:p>
            <a:r>
              <a:rPr lang="ru-RU" dirty="0">
                <a:solidFill>
                  <a:schemeClr val="tx1"/>
                </a:solidFill>
              </a:rPr>
              <a:t>6.	Вела контроль за ходом выполнения работ по благоустройству территории района: </a:t>
            </a:r>
            <a:r>
              <a:rPr lang="ru-RU" dirty="0" err="1">
                <a:solidFill>
                  <a:schemeClr val="tx1"/>
                </a:solidFill>
              </a:rPr>
              <a:t>Солнечногорский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</a:t>
            </a:r>
            <a:r>
              <a:rPr lang="ru-RU" dirty="0">
                <a:solidFill>
                  <a:schemeClr val="tx1"/>
                </a:solidFill>
              </a:rPr>
              <a:t>-д, д.3, </a:t>
            </a:r>
            <a:r>
              <a:rPr lang="ru-RU" dirty="0" err="1">
                <a:solidFill>
                  <a:schemeClr val="tx1"/>
                </a:solidFill>
              </a:rPr>
              <a:t>Солнечногорская</a:t>
            </a:r>
            <a:r>
              <a:rPr lang="ru-RU" dirty="0">
                <a:solidFill>
                  <a:schemeClr val="tx1"/>
                </a:solidFill>
              </a:rPr>
              <a:t> ул., д.23, ул. Зеленоградская, д.3, Флотская ул., д.29, корп.1; Флотская ул., д.82/6; Смольная ул., д.19, корп.1-5; Авангардная ул. д.13,15,17; Пулковская ул., д.3.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3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129106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48680"/>
            <a:ext cx="4098475" cy="547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5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7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8706"/>
            <a:ext cx="4392488" cy="58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38600" cy="268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041775" cy="26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1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584824" cy="611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4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48472" cy="566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" y="116632"/>
            <a:ext cx="4464496" cy="59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5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8419"/>
            <a:ext cx="7848600" cy="1260341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Обеспечение Заседаний совета депутатов муниципального округа Головинский </a:t>
            </a:r>
            <a:endParaRPr lang="ru-RU" sz="2800" b="1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9288762"/>
              </p:ext>
            </p:extLst>
          </p:nvPr>
        </p:nvGraphicFramePr>
        <p:xfrm>
          <a:off x="251520" y="1196752"/>
          <a:ext cx="864096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65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464496" cy="59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7448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1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656832" cy="620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899926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91768" cy="558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78166"/>
            <a:ext cx="4032448" cy="537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0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967088" cy="52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77160"/>
            <a:ext cx="3936752" cy="524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6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04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320480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2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75" y="188640"/>
            <a:ext cx="437448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7448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1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25758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248472" cy="567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6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2849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99136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92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Работа велась в тесном контакте с депутатами Совета депутатов, администрацией МО Головинский, управой района, районными службами, общественными организациями и объединениями, действующими на территории района и прежде всего с Советом ветеранов, с советниками Главы управы а также  активными жителями МО Головинский. При необходимости я выезжала на место если требовали обстоятельства и ситуация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2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87287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ИРА\Desktop\ЛУНЁВА\ФОТО\ФОТО СД\25.04\DSC_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3" y="476672"/>
            <a:ext cx="8641541" cy="57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347516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16" y="1600200"/>
            <a:ext cx="33569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6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364262"/>
            <a:ext cx="4041775" cy="299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3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335784" cy="578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66193"/>
            <a:ext cx="4316288" cy="4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3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/>
              <a:t>Поздравление ветеранов Великой Отечественной войны с Днем Победы</a:t>
            </a:r>
          </a:p>
        </p:txBody>
      </p:sp>
      <p:pic>
        <p:nvPicPr>
          <p:cNvPr id="2050" name="Picture 2" descr="Y:\ФОТО\2021г\Отчет Архипцовой Н.В\Архипцова 2\89b9f16d-870a-4cfb-a696-11538d25df9c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9214"/>
            <a:ext cx="3687712" cy="49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ФОТО\2021г\Отчет Архипцовой Н.В\Архипцова 2\a8623131-8431-429a-ae10-ee537eacdc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1204"/>
            <a:ext cx="3648720" cy="48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ФОТО\2021г\Отчет Архипцовой Н.В\Архипцова 2\70925c36-b8ce-4cf2-a555-4e15e4da5c8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2664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Y:\ФОТО\2021г\Отчет Архипцовой Н.В\Архипцова 2\7696672c-cca0-416d-97ea-a9b6b0ac66f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080768" cy="54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ФОТО\2021г\Отчет Архипцовой Н.В\Архипцова 2\bcff3ccc-05c5-4f7b-aec4-fab86b730abd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664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70" y="162882"/>
            <a:ext cx="4436226" cy="593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16832"/>
            <a:ext cx="8064896" cy="216024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j-lt"/>
              </a:rPr>
              <a:t>Мероприятия, проводимые на территории муниципального округа Головинский </a:t>
            </a:r>
            <a:endParaRPr lang="ru-RU" sz="32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80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/>
              <a:t>Мероприятие, посвященное выводу войск из Афганистана</a:t>
            </a:r>
            <a:endParaRPr lang="ru-RU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46"/>
            <a:ext cx="8351284" cy="95638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«ШИРОКАЯ МАСЛЕНИЦА»</a:t>
            </a:r>
            <a:endParaRPr lang="ru-RU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6608"/>
            <a:ext cx="432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xn----7sbhdivtlhgbd4j.xn--p1ai/images/2019_03_11/4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7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xn----7sbhdivtlhgbd4j.xn--p1ai/images/2019_03_11/4_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77072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88632" cy="37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xn----7sbhdivtlhgbd4j.xn--p1ai/images/2019_03_11/4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38600" cy="26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4087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0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Мероприятие приуроченное к 100- </a:t>
            </a:r>
            <a:r>
              <a:rPr lang="ru-RU" sz="2800" b="1" dirty="0" err="1" smtClean="0">
                <a:solidFill>
                  <a:srgbClr val="0070C0"/>
                </a:solidFill>
                <a:latin typeface="+mj-lt"/>
              </a:rPr>
              <a:t>летию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 со дня рождения Героя Советского союза </a:t>
            </a:r>
            <a:br>
              <a:rPr lang="ru-RU" sz="2800" b="1" dirty="0" smtClean="0">
                <a:solidFill>
                  <a:srgbClr val="0070C0"/>
                </a:solidFill>
                <a:latin typeface="+mj-lt"/>
              </a:rPr>
            </a:br>
            <a:r>
              <a:rPr lang="ru-RU" sz="2800" b="1" dirty="0" err="1" smtClean="0">
                <a:solidFill>
                  <a:srgbClr val="0070C0"/>
                </a:solidFill>
                <a:latin typeface="+mj-lt"/>
              </a:rPr>
              <a:t>Гашевой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 Р.С.</a:t>
            </a:r>
            <a:endParaRPr lang="ru-RU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988840"/>
            <a:ext cx="535047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425272" cy="472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6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effectLst/>
                <a:latin typeface="+mj-lt"/>
              </a:rPr>
              <a:t>Турнир </a:t>
            </a:r>
            <a:r>
              <a:rPr lang="ru-RU" sz="2400" b="1" dirty="0">
                <a:effectLst/>
                <a:latin typeface="+mj-lt"/>
              </a:rPr>
              <a:t>по стрельбе из лука "Головинский стрелок" приуроченный ко 100-летней годовщине героя Советского Союза </a:t>
            </a:r>
            <a:r>
              <a:rPr lang="ru-RU" sz="2400" b="1" dirty="0" smtClean="0">
                <a:effectLst/>
                <a:latin typeface="+mj-lt"/>
              </a:rPr>
              <a:t>Р.С. </a:t>
            </a:r>
            <a:r>
              <a:rPr lang="ru-RU" sz="2400" b="1" dirty="0" err="1">
                <a:effectLst/>
                <a:latin typeface="+mj-lt"/>
              </a:rPr>
              <a:t>Гашевой</a:t>
            </a:r>
            <a:r>
              <a:rPr lang="ru-RU" sz="2400" b="1" dirty="0">
                <a:effectLst/>
                <a:latin typeface="+mj-lt"/>
              </a:rPr>
              <a:t>. В турнире приняли участие дети в возрасте от 8 до 15 лет.</a:t>
            </a:r>
            <a:endParaRPr lang="ru-RU" sz="2400" b="1" dirty="0"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892744"/>
            <a:ext cx="6984776" cy="465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+mj-lt"/>
              </a:rPr>
              <a:t>30 </a:t>
            </a:r>
            <a:r>
              <a:rPr lang="ru-RU" sz="2000" b="1" dirty="0">
                <a:solidFill>
                  <a:srgbClr val="0070C0"/>
                </a:solidFill>
                <a:effectLst/>
                <a:latin typeface="+mj-lt"/>
              </a:rPr>
              <a:t>апреля в парке-усадьбе «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+mj-lt"/>
              </a:rPr>
              <a:t>Михалково</a:t>
            </a:r>
            <a:r>
              <a:rPr lang="ru-RU" sz="2000" b="1" dirty="0">
                <a:solidFill>
                  <a:srgbClr val="0070C0"/>
                </a:solidFill>
                <a:effectLst/>
                <a:latin typeface="+mj-lt"/>
              </a:rPr>
              <a:t>» по случаю 80-ти 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+mj-lt"/>
              </a:rPr>
              <a:t>летия</a:t>
            </a:r>
            <a:r>
              <a:rPr lang="ru-RU" sz="2000" b="1" dirty="0">
                <a:solidFill>
                  <a:srgbClr val="0070C0"/>
                </a:solidFill>
                <a:effectLst/>
                <a:latin typeface="+mj-lt"/>
              </a:rPr>
              <a:t> контрнаступления советских войск под 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+mj-lt"/>
              </a:rPr>
              <a:t>Москвой был </a:t>
            </a:r>
            <a:r>
              <a:rPr lang="ru-RU" sz="2000" b="1" dirty="0">
                <a:solidFill>
                  <a:srgbClr val="0070C0"/>
                </a:solidFill>
                <a:effectLst/>
                <a:latin typeface="+mj-lt"/>
              </a:rPr>
              <a:t>открыт 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+mj-lt"/>
              </a:rPr>
              <a:t>стенд </a:t>
            </a:r>
            <a:r>
              <a:rPr lang="ru-RU" sz="2000" b="1" dirty="0">
                <a:solidFill>
                  <a:srgbClr val="0070C0"/>
                </a:solidFill>
                <a:effectLst/>
                <a:latin typeface="+mj-lt"/>
              </a:rPr>
              <a:t>«Головинский рубеж», посвящённый героической обороне Москвы предприятиями, расположенными на территории Головинский района</a:t>
            </a:r>
            <a:endParaRPr lang="ru-RU" sz="2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88832" cy="499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4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0994"/>
            <a:ext cx="8805575" cy="49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7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«Никто не забыт, ни что не забыто!»</a:t>
            </a:r>
            <a:br>
              <a:rPr lang="ru-RU" sz="31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День </a:t>
            </a:r>
            <a:r>
              <a:rPr lang="ru-RU" sz="3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памяти и скорби</a:t>
            </a:r>
            <a:endParaRPr lang="ru-RU" sz="31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98" y="79946"/>
            <a:ext cx="46990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Y:\ФОТО\2021г\фотки Крушвиц\IMG_2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0" y="1233512"/>
            <a:ext cx="4287600" cy="28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Y:\ФОТО\2021г\фотки Крушвиц\IMG_3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0971"/>
            <a:ext cx="4499992" cy="29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4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cover/>
      </p:transition>
    </mc:Choice>
    <mc:Fallback xmlns="">
      <p:transition spd="slow">
        <p:cover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Трансляция\Desktop\22\22.06.2021\3,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2" y="620688"/>
            <a:ext cx="6224850" cy="47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рансляция\Desktop\22\22.06.2021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8720"/>
            <a:ext cx="2412088" cy="53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98" y="79946"/>
            <a:ext cx="46990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1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cover/>
      </p:transition>
    </mc:Choice>
    <mc:Fallback xmlns="">
      <p:transition spd="slow">
        <p:cover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47"/>
            <a:ext cx="8351284" cy="6683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«ЛУЧШИЙ ГОРОД ЗЕМЛИ»</a:t>
            </a:r>
            <a:endParaRPr lang="ru-RU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51" y="3424295"/>
            <a:ext cx="4680520" cy="312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154658" cy="276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Y:\ФОТО\2021г\фотки Крушвиц\IMG_3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1" y="592306"/>
            <a:ext cx="4113249" cy="274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693758" cy="312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536504" cy="302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4704"/>
            <a:ext cx="3095401" cy="550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0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89"/>
            <a:ext cx="8351284" cy="6222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«МОЙ ЛЮБИМЫЙ РАЙОН»</a:t>
            </a:r>
            <a:endParaRPr lang="ru-RU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78948"/>
            <a:ext cx="5155640" cy="343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029400"/>
            <a:ext cx="16932624" cy="1128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Y:\ФОТО\2021г\Отчет Кудряшов 2021\IMG_6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51" y="4016041"/>
            <a:ext cx="3901852" cy="26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ФОТО\2021г\день района\IMG_6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15471"/>
            <a:ext cx="4012967" cy="26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2620"/>
            <a:ext cx="2397079" cy="359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6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0692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Y:\ФОТО\2021г\день района\IMG_7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85823"/>
            <a:ext cx="3600400" cy="25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Y:\ФОТО\2021г\день района\IMG_5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76" y="4185823"/>
            <a:ext cx="4008266" cy="26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3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8752298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0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sz="3200" b="1" dirty="0" smtClean="0">
                <a:latin typeface="+mj-lt"/>
              </a:rPr>
              <a:t>«Отстоявшим Москву – Слава!»</a:t>
            </a:r>
            <a:endParaRPr lang="ru-RU" sz="3200" b="1" dirty="0">
              <a:latin typeface="+mj-lt"/>
            </a:endParaRPr>
          </a:p>
        </p:txBody>
      </p:sp>
      <p:pic>
        <p:nvPicPr>
          <p:cNvPr id="20484" name="Picture 4" descr="Y:\ФОТО\2021г\Отчет Кудряшов 2021\Оборона Москвы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2276872"/>
            <a:ext cx="3674225" cy="36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Y:\ФОТО\2021г\Отчет Кудряшов 2021\Оборона Москвы 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07656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Y:\ФОТО\2021г\Отчет Кудряшов 2021\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679" y="1600200"/>
            <a:ext cx="33936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Y:\ФОТО\2021г\Отчет Кудряшов 2021\IMG_97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531296" cy="60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7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620688"/>
            <a:ext cx="7859216" cy="524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1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latin typeface="+mj-lt"/>
              </a:rPr>
              <a:t>Митинг</a:t>
            </a:r>
            <a:r>
              <a:rPr lang="ru-RU" sz="2800" b="1" dirty="0">
                <a:latin typeface="+mj-lt"/>
              </a:rPr>
              <a:t>, посвященный 42 годовщине ввода ограниченного контингента вооруженных сил Советской армии в Афганистан.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2013" y="2653448"/>
            <a:ext cx="4041775" cy="303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6002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0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76672"/>
            <a:ext cx="866501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7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" y="1124744"/>
            <a:ext cx="4653988" cy="349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128846" cy="550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3685</TotalTime>
  <Words>899</Words>
  <Application>Microsoft Office PowerPoint</Application>
  <PresentationFormat>Экран (4:3)</PresentationFormat>
  <Paragraphs>82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Исполнительная</vt:lpstr>
      <vt:lpstr>Отчет главы муниципального округа Головинский  Архипцовой Н.В. о результатах её деятельности  за 2021 год</vt:lpstr>
      <vt:lpstr>Презентация PowerPoint</vt:lpstr>
      <vt:lpstr>Презентация PowerPoint</vt:lpstr>
      <vt:lpstr>Обеспечение Заседаний совета депутатов муниципального округа Головинский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Обеспечение работы  профильных комиссии совета депутатов  В 2021 году проведено 39 заседаний, из них: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Приём населения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за ходом выполнения работ по капитальному ремонту в многоквартирных домах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за ходом проведения работ по благоустройству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Поздравление ветеранов Великой Отечественной войны с Днем Победы</vt:lpstr>
      <vt:lpstr>Презентация PowerPoint</vt:lpstr>
      <vt:lpstr>Презентация PowerPoint</vt:lpstr>
      <vt:lpstr>Мероприятия, проводимые на территории муниципального округа Головинский </vt:lpstr>
      <vt:lpstr>Мероприятие, посвященное выводу войск из Афганистана</vt:lpstr>
      <vt:lpstr>«ШИРОКАЯ МАСЛЕНИЦА»</vt:lpstr>
      <vt:lpstr>Презентация PowerPoint</vt:lpstr>
      <vt:lpstr>Мероприятие приуроченное к 100- летию со дня рождения Героя Советского союза  Гашевой Р.С.</vt:lpstr>
      <vt:lpstr>Турнир по стрельбе из лука "Головинский стрелок" приуроченный ко 100-летней годовщине героя Советского Союза Р.С. Гашевой. В турнире приняли участие дети в возрасте от 8 до 15 лет.</vt:lpstr>
      <vt:lpstr>30 апреля в парке-усадьбе «Михалково» по случаю 80-ти летия контрнаступления советских войск под Москвой был открыт стенд «Головинский рубеж», посвящённый героической обороне Москвы предприятиями, расположенными на территории Головинский района</vt:lpstr>
      <vt:lpstr>Презентация PowerPoint</vt:lpstr>
      <vt:lpstr>«Никто не забыт, ни что не забыто!» День памяти и скорби</vt:lpstr>
      <vt:lpstr>Презентация PowerPoint</vt:lpstr>
      <vt:lpstr>«ЛУЧШИЙ ГОРОД ЗЕМЛИ»</vt:lpstr>
      <vt:lpstr>Презентация PowerPoint</vt:lpstr>
      <vt:lpstr>«МОЙ ЛЮБИМЫЙ РАЙОН»</vt:lpstr>
      <vt:lpstr>Презентация PowerPoint</vt:lpstr>
      <vt:lpstr>«Отстоявшим Москву – Слава!»</vt:lpstr>
      <vt:lpstr>Презентация PowerPoint</vt:lpstr>
      <vt:lpstr>Презентация PowerPoint</vt:lpstr>
      <vt:lpstr>Митинг, посвященный 42 годовщине ввода ограниченного контингента вооруженных сил Советской армии в Афганистан.</vt:lpstr>
      <vt:lpstr>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ИРА</dc:creator>
  <cp:lastModifiedBy>Трансляция</cp:lastModifiedBy>
  <cp:revision>190</cp:revision>
  <dcterms:created xsi:type="dcterms:W3CDTF">2020-02-06T08:18:11Z</dcterms:created>
  <dcterms:modified xsi:type="dcterms:W3CDTF">2022-01-19T08:19:52Z</dcterms:modified>
</cp:coreProperties>
</file>